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212" autoAdjust="0"/>
  </p:normalViewPr>
  <p:slideViewPr>
    <p:cSldViewPr snapToGrid="0" showGuides="1">
      <p:cViewPr varScale="1">
        <p:scale>
          <a:sx n="69" d="100"/>
          <a:sy n="69" d="100"/>
        </p:scale>
        <p:origin x="1157" y="5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15884-8981-41FE-833B-E7A1D0E626B5}" type="doc">
      <dgm:prSet loTypeId="urn:microsoft.com/office/officeart/2005/8/layout/radial6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642D9D0A-DB17-4035-86E7-3B8F9818389D}">
      <dgm:prSet phldrT="[Texte]" custT="1"/>
      <dgm:spPr/>
      <dgm:t>
        <a:bodyPr/>
        <a:lstStyle/>
        <a:p>
          <a:r>
            <a:rPr lang="fr-FR" sz="1400" dirty="0" smtClean="0"/>
            <a:t>Un cyberespace</a:t>
          </a:r>
          <a:endParaRPr lang="fr-FR" sz="1400" dirty="0"/>
        </a:p>
      </dgm:t>
    </dgm:pt>
    <dgm:pt modelId="{71C0DDC4-B4A6-489E-AD9A-9C65375C6294}" type="parTrans" cxnId="{BE316F87-9FB9-44FD-9502-B2582652ED64}">
      <dgm:prSet/>
      <dgm:spPr/>
      <dgm:t>
        <a:bodyPr/>
        <a:lstStyle/>
        <a:p>
          <a:endParaRPr lang="fr-FR"/>
        </a:p>
      </dgm:t>
    </dgm:pt>
    <dgm:pt modelId="{DA3D894F-9B7D-46F8-8E97-DBEE73E82268}" type="sibTrans" cxnId="{BE316F87-9FB9-44FD-9502-B2582652ED64}">
      <dgm:prSet/>
      <dgm:spPr/>
      <dgm:t>
        <a:bodyPr/>
        <a:lstStyle/>
        <a:p>
          <a:endParaRPr lang="fr-FR"/>
        </a:p>
      </dgm:t>
    </dgm:pt>
    <dgm:pt modelId="{44D2F223-2909-4FFC-90BF-8D39A75FFCE8}">
      <dgm:prSet phldrT="[Texte]" custT="1"/>
      <dgm:spPr/>
      <dgm:t>
        <a:bodyPr/>
        <a:lstStyle/>
        <a:p>
          <a:r>
            <a:rPr lang="fr-BE" sz="1400" dirty="0" smtClean="0"/>
            <a:t>Evaluer  une nouvelle méthode de travail et de nouveaux métiers</a:t>
          </a:r>
          <a:endParaRPr lang="fr-FR" sz="1400" dirty="0"/>
        </a:p>
      </dgm:t>
    </dgm:pt>
    <dgm:pt modelId="{D3D054B7-808F-4443-AD01-6A3AA7512DEF}" type="parTrans" cxnId="{E279EA5E-4570-4186-A95F-1A66762FF93B}">
      <dgm:prSet/>
      <dgm:spPr/>
      <dgm:t>
        <a:bodyPr/>
        <a:lstStyle/>
        <a:p>
          <a:endParaRPr lang="fr-FR"/>
        </a:p>
      </dgm:t>
    </dgm:pt>
    <dgm:pt modelId="{35D7CC6B-97D7-412D-8BBC-EE3D325B5BDF}" type="sibTrans" cxnId="{E279EA5E-4570-4186-A95F-1A66762FF93B}">
      <dgm:prSet/>
      <dgm:spPr/>
      <dgm:t>
        <a:bodyPr/>
        <a:lstStyle/>
        <a:p>
          <a:endParaRPr lang="fr-FR"/>
        </a:p>
      </dgm:t>
    </dgm:pt>
    <dgm:pt modelId="{C6C35DDB-64AD-4F9F-9C55-7057960C5556}">
      <dgm:prSet phldrT="[Texte]" custT="1"/>
      <dgm:spPr/>
      <dgm:t>
        <a:bodyPr/>
        <a:lstStyle/>
        <a:p>
          <a:r>
            <a:rPr lang="fr-BE" sz="1400" dirty="0" smtClean="0"/>
            <a:t>Renforcer le portefeuille de compétence</a:t>
          </a:r>
          <a:endParaRPr lang="fr-FR" sz="1400" dirty="0"/>
        </a:p>
      </dgm:t>
    </dgm:pt>
    <dgm:pt modelId="{0562616E-7765-4A9D-8196-EADCD66DAB52}" type="parTrans" cxnId="{6E8F958A-EE1A-4DAB-824F-9A3688BFF6DC}">
      <dgm:prSet/>
      <dgm:spPr/>
      <dgm:t>
        <a:bodyPr/>
        <a:lstStyle/>
        <a:p>
          <a:endParaRPr lang="fr-FR"/>
        </a:p>
      </dgm:t>
    </dgm:pt>
    <dgm:pt modelId="{EEB050F7-4FB2-412E-B11B-3E5471860532}" type="sibTrans" cxnId="{6E8F958A-EE1A-4DAB-824F-9A3688BFF6DC}">
      <dgm:prSet/>
      <dgm:spPr/>
      <dgm:t>
        <a:bodyPr/>
        <a:lstStyle/>
        <a:p>
          <a:endParaRPr lang="fr-FR"/>
        </a:p>
      </dgm:t>
    </dgm:pt>
    <dgm:pt modelId="{F0CE8570-98F6-4436-9E9B-706CFA1CD561}">
      <dgm:prSet phldrT="[Texte]" custT="1"/>
      <dgm:spPr/>
      <dgm:t>
        <a:bodyPr/>
        <a:lstStyle/>
        <a:p>
          <a:r>
            <a:rPr lang="fr-BE" sz="1400" b="1" dirty="0" smtClean="0">
              <a:solidFill>
                <a:schemeClr val="tx1"/>
              </a:solidFill>
            </a:rPr>
            <a:t>Mesurer la satisfaction et des progrès observés par le patient  au niveau de la maitrise des TIC</a:t>
          </a:r>
          <a:endParaRPr lang="fr-FR" sz="1400" b="1" dirty="0">
            <a:solidFill>
              <a:schemeClr val="tx1"/>
            </a:solidFill>
          </a:endParaRPr>
        </a:p>
      </dgm:t>
    </dgm:pt>
    <dgm:pt modelId="{AF8C983A-E4FB-4F5D-8E1B-D616AD2E6780}" type="parTrans" cxnId="{094CAC4A-02B0-48B0-A156-25A55CB09FBD}">
      <dgm:prSet/>
      <dgm:spPr/>
      <dgm:t>
        <a:bodyPr/>
        <a:lstStyle/>
        <a:p>
          <a:endParaRPr lang="fr-FR"/>
        </a:p>
      </dgm:t>
    </dgm:pt>
    <dgm:pt modelId="{842A36DE-B83F-4AE6-A3BF-E5AD114751EE}" type="sibTrans" cxnId="{094CAC4A-02B0-48B0-A156-25A55CB09FBD}">
      <dgm:prSet/>
      <dgm:spPr/>
      <dgm:t>
        <a:bodyPr/>
        <a:lstStyle/>
        <a:p>
          <a:endParaRPr lang="fr-FR"/>
        </a:p>
      </dgm:t>
    </dgm:pt>
    <dgm:pt modelId="{F84871FC-8FD6-492C-9771-78E11CCE3A0E}">
      <dgm:prSet phldrT="[Texte]" custT="1"/>
      <dgm:spPr/>
      <dgm:t>
        <a:bodyPr/>
        <a:lstStyle/>
        <a:p>
          <a:r>
            <a:rPr lang="fr-FR" sz="1400" dirty="0" smtClean="0"/>
            <a:t>Anticiper  sa pérennisation </a:t>
          </a:r>
          <a:endParaRPr lang="fr-FR" sz="1400" dirty="0"/>
        </a:p>
      </dgm:t>
    </dgm:pt>
    <dgm:pt modelId="{B175D242-A566-48F4-8691-AFF6F49812D4}" type="parTrans" cxnId="{866AF93D-E39D-463F-A081-26BD0C775FFF}">
      <dgm:prSet/>
      <dgm:spPr/>
      <dgm:t>
        <a:bodyPr/>
        <a:lstStyle/>
        <a:p>
          <a:endParaRPr lang="fr-FR"/>
        </a:p>
      </dgm:t>
    </dgm:pt>
    <dgm:pt modelId="{EEED8D41-E3AD-4956-A087-02F4D0F5EF8F}" type="sibTrans" cxnId="{866AF93D-E39D-463F-A081-26BD0C775FFF}">
      <dgm:prSet/>
      <dgm:spPr/>
      <dgm:t>
        <a:bodyPr/>
        <a:lstStyle/>
        <a:p>
          <a:endParaRPr lang="fr-FR"/>
        </a:p>
      </dgm:t>
    </dgm:pt>
    <dgm:pt modelId="{BDC877A7-9F27-4E69-9D59-954A7136D897}" type="pres">
      <dgm:prSet presAssocID="{E7415884-8981-41FE-833B-E7A1D0E626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9977F5B-4F66-4908-8E3A-2911ACB6104E}" type="pres">
      <dgm:prSet presAssocID="{642D9D0A-DB17-4035-86E7-3B8F9818389D}" presName="centerShape" presStyleLbl="node0" presStyleIdx="0" presStyleCnt="1" custScaleX="212304" custScaleY="107515"/>
      <dgm:spPr/>
      <dgm:t>
        <a:bodyPr/>
        <a:lstStyle/>
        <a:p>
          <a:endParaRPr lang="fr-FR"/>
        </a:p>
      </dgm:t>
    </dgm:pt>
    <dgm:pt modelId="{F6141C53-EA72-4F69-B360-36A865BABCE4}" type="pres">
      <dgm:prSet presAssocID="{44D2F223-2909-4FFC-90BF-8D39A75FFCE8}" presName="node" presStyleLbl="node1" presStyleIdx="0" presStyleCnt="4" custScaleX="212304" custScaleY="1075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096215-B80C-43B7-A0C8-34CA04E7122C}" type="pres">
      <dgm:prSet presAssocID="{44D2F223-2909-4FFC-90BF-8D39A75FFCE8}" presName="dummy" presStyleCnt="0"/>
      <dgm:spPr/>
    </dgm:pt>
    <dgm:pt modelId="{7B8785D2-D70C-433E-B1B7-9E89E06099AE}" type="pres">
      <dgm:prSet presAssocID="{35D7CC6B-97D7-412D-8BBC-EE3D325B5BDF}" presName="sibTrans" presStyleLbl="sibTrans2D1" presStyleIdx="0" presStyleCnt="4" custLinFactNeighborY="1004"/>
      <dgm:spPr/>
      <dgm:t>
        <a:bodyPr/>
        <a:lstStyle/>
        <a:p>
          <a:endParaRPr lang="fr-FR"/>
        </a:p>
      </dgm:t>
    </dgm:pt>
    <dgm:pt modelId="{6B16EBBC-ED42-40A5-8F4A-ABC3CC7CDDD0}" type="pres">
      <dgm:prSet presAssocID="{C6C35DDB-64AD-4F9F-9C55-7057960C5556}" presName="node" presStyleLbl="node1" presStyleIdx="1" presStyleCnt="4" custScaleX="212304" custScaleY="107515" custRadScaleRad="178130" custRadScaleInc="-17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CC8AEB-9BB6-462E-B8EB-DF60AF889C86}" type="pres">
      <dgm:prSet presAssocID="{C6C35DDB-64AD-4F9F-9C55-7057960C5556}" presName="dummy" presStyleCnt="0"/>
      <dgm:spPr/>
    </dgm:pt>
    <dgm:pt modelId="{F89E3803-FB7F-4284-A35F-A9913F58C474}" type="pres">
      <dgm:prSet presAssocID="{EEB050F7-4FB2-412E-B11B-3E5471860532}" presName="sibTrans" presStyleLbl="sibTrans2D1" presStyleIdx="1" presStyleCnt="4"/>
      <dgm:spPr/>
      <dgm:t>
        <a:bodyPr/>
        <a:lstStyle/>
        <a:p>
          <a:endParaRPr lang="fr-FR"/>
        </a:p>
      </dgm:t>
    </dgm:pt>
    <dgm:pt modelId="{00C88117-048D-4CEC-A6D7-3055D91BA0A6}" type="pres">
      <dgm:prSet presAssocID="{F0CE8570-98F6-4436-9E9B-706CFA1CD561}" presName="node" presStyleLbl="node1" presStyleIdx="2" presStyleCnt="4" custScaleX="221057" custScaleY="1269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F33EF9-8A91-4B21-AF5B-261BE42BA80C}" type="pres">
      <dgm:prSet presAssocID="{F0CE8570-98F6-4436-9E9B-706CFA1CD561}" presName="dummy" presStyleCnt="0"/>
      <dgm:spPr/>
    </dgm:pt>
    <dgm:pt modelId="{4E76B79B-ED85-4F27-8BEE-9E8E2E7138CD}" type="pres">
      <dgm:prSet presAssocID="{842A36DE-B83F-4AE6-A3BF-E5AD114751EE}" presName="sibTrans" presStyleLbl="sibTrans2D1" presStyleIdx="2" presStyleCnt="4"/>
      <dgm:spPr/>
      <dgm:t>
        <a:bodyPr/>
        <a:lstStyle/>
        <a:p>
          <a:endParaRPr lang="fr-FR"/>
        </a:p>
      </dgm:t>
    </dgm:pt>
    <dgm:pt modelId="{6433B133-227F-4DE4-9F6E-2FCDFF8F512C}" type="pres">
      <dgm:prSet presAssocID="{F84871FC-8FD6-492C-9771-78E11CCE3A0E}" presName="node" presStyleLbl="node1" presStyleIdx="3" presStyleCnt="4" custScaleX="212304" custScaleY="107515" custRadScaleRad="165934" custRadScaleInc="-28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3CA47A-ABB9-4AB0-B192-1F0AEA9DE623}" type="pres">
      <dgm:prSet presAssocID="{F84871FC-8FD6-492C-9771-78E11CCE3A0E}" presName="dummy" presStyleCnt="0"/>
      <dgm:spPr/>
    </dgm:pt>
    <dgm:pt modelId="{97484A24-3F8E-4331-9306-62BB4F29E09B}" type="pres">
      <dgm:prSet presAssocID="{EEED8D41-E3AD-4956-A087-02F4D0F5EF8F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6E8F958A-EE1A-4DAB-824F-9A3688BFF6DC}" srcId="{642D9D0A-DB17-4035-86E7-3B8F9818389D}" destId="{C6C35DDB-64AD-4F9F-9C55-7057960C5556}" srcOrd="1" destOrd="0" parTransId="{0562616E-7765-4A9D-8196-EADCD66DAB52}" sibTransId="{EEB050F7-4FB2-412E-B11B-3E5471860532}"/>
    <dgm:cxn modelId="{094CAC4A-02B0-48B0-A156-25A55CB09FBD}" srcId="{642D9D0A-DB17-4035-86E7-3B8F9818389D}" destId="{F0CE8570-98F6-4436-9E9B-706CFA1CD561}" srcOrd="2" destOrd="0" parTransId="{AF8C983A-E4FB-4F5D-8E1B-D616AD2E6780}" sibTransId="{842A36DE-B83F-4AE6-A3BF-E5AD114751EE}"/>
    <dgm:cxn modelId="{BE316F87-9FB9-44FD-9502-B2582652ED64}" srcId="{E7415884-8981-41FE-833B-E7A1D0E626B5}" destId="{642D9D0A-DB17-4035-86E7-3B8F9818389D}" srcOrd="0" destOrd="0" parTransId="{71C0DDC4-B4A6-489E-AD9A-9C65375C6294}" sibTransId="{DA3D894F-9B7D-46F8-8E97-DBEE73E82268}"/>
    <dgm:cxn modelId="{C4B081B9-58E6-4A41-9779-446D93E1114B}" type="presOf" srcId="{C6C35DDB-64AD-4F9F-9C55-7057960C5556}" destId="{6B16EBBC-ED42-40A5-8F4A-ABC3CC7CDDD0}" srcOrd="0" destOrd="0" presId="urn:microsoft.com/office/officeart/2005/8/layout/radial6"/>
    <dgm:cxn modelId="{0E88AF3A-A310-4359-AC48-8D4D1DDE4ADE}" type="presOf" srcId="{F0CE8570-98F6-4436-9E9B-706CFA1CD561}" destId="{00C88117-048D-4CEC-A6D7-3055D91BA0A6}" srcOrd="0" destOrd="0" presId="urn:microsoft.com/office/officeart/2005/8/layout/radial6"/>
    <dgm:cxn modelId="{9E102629-3600-466B-B731-6A6C7C8C61E9}" type="presOf" srcId="{E7415884-8981-41FE-833B-E7A1D0E626B5}" destId="{BDC877A7-9F27-4E69-9D59-954A7136D897}" srcOrd="0" destOrd="0" presId="urn:microsoft.com/office/officeart/2005/8/layout/radial6"/>
    <dgm:cxn modelId="{8CD87E5C-9CC0-419C-B829-0A1675F94606}" type="presOf" srcId="{EEED8D41-E3AD-4956-A087-02F4D0F5EF8F}" destId="{97484A24-3F8E-4331-9306-62BB4F29E09B}" srcOrd="0" destOrd="0" presId="urn:microsoft.com/office/officeart/2005/8/layout/radial6"/>
    <dgm:cxn modelId="{7739E525-BC77-4142-A5CB-DD1534F3596C}" type="presOf" srcId="{EEB050F7-4FB2-412E-B11B-3E5471860532}" destId="{F89E3803-FB7F-4284-A35F-A9913F58C474}" srcOrd="0" destOrd="0" presId="urn:microsoft.com/office/officeart/2005/8/layout/radial6"/>
    <dgm:cxn modelId="{E279EA5E-4570-4186-A95F-1A66762FF93B}" srcId="{642D9D0A-DB17-4035-86E7-3B8F9818389D}" destId="{44D2F223-2909-4FFC-90BF-8D39A75FFCE8}" srcOrd="0" destOrd="0" parTransId="{D3D054B7-808F-4443-AD01-6A3AA7512DEF}" sibTransId="{35D7CC6B-97D7-412D-8BBC-EE3D325B5BDF}"/>
    <dgm:cxn modelId="{DB400C80-F60F-4D21-9B2A-F1AE33AC76AE}" type="presOf" srcId="{642D9D0A-DB17-4035-86E7-3B8F9818389D}" destId="{F9977F5B-4F66-4908-8E3A-2911ACB6104E}" srcOrd="0" destOrd="0" presId="urn:microsoft.com/office/officeart/2005/8/layout/radial6"/>
    <dgm:cxn modelId="{BF83BFD1-E698-4893-8EF2-878B96755D8A}" type="presOf" srcId="{44D2F223-2909-4FFC-90BF-8D39A75FFCE8}" destId="{F6141C53-EA72-4F69-B360-36A865BABCE4}" srcOrd="0" destOrd="0" presId="urn:microsoft.com/office/officeart/2005/8/layout/radial6"/>
    <dgm:cxn modelId="{C4A10235-52BB-4C3A-98DF-04BC630C0ED0}" type="presOf" srcId="{842A36DE-B83F-4AE6-A3BF-E5AD114751EE}" destId="{4E76B79B-ED85-4F27-8BEE-9E8E2E7138CD}" srcOrd="0" destOrd="0" presId="urn:microsoft.com/office/officeart/2005/8/layout/radial6"/>
    <dgm:cxn modelId="{C3373DF3-2874-40C2-B5DB-C082066E3AE9}" type="presOf" srcId="{F84871FC-8FD6-492C-9771-78E11CCE3A0E}" destId="{6433B133-227F-4DE4-9F6E-2FCDFF8F512C}" srcOrd="0" destOrd="0" presId="urn:microsoft.com/office/officeart/2005/8/layout/radial6"/>
    <dgm:cxn modelId="{866AF93D-E39D-463F-A081-26BD0C775FFF}" srcId="{642D9D0A-DB17-4035-86E7-3B8F9818389D}" destId="{F84871FC-8FD6-492C-9771-78E11CCE3A0E}" srcOrd="3" destOrd="0" parTransId="{B175D242-A566-48F4-8691-AFF6F49812D4}" sibTransId="{EEED8D41-E3AD-4956-A087-02F4D0F5EF8F}"/>
    <dgm:cxn modelId="{D38BBB79-9617-450F-B669-12833EAB7699}" type="presOf" srcId="{35D7CC6B-97D7-412D-8BBC-EE3D325B5BDF}" destId="{7B8785D2-D70C-433E-B1B7-9E89E06099AE}" srcOrd="0" destOrd="0" presId="urn:microsoft.com/office/officeart/2005/8/layout/radial6"/>
    <dgm:cxn modelId="{6B3FB05F-7983-4B98-A5C2-B06342948977}" type="presParOf" srcId="{BDC877A7-9F27-4E69-9D59-954A7136D897}" destId="{F9977F5B-4F66-4908-8E3A-2911ACB6104E}" srcOrd="0" destOrd="0" presId="urn:microsoft.com/office/officeart/2005/8/layout/radial6"/>
    <dgm:cxn modelId="{07C6352A-90AF-44A8-963F-2A33AB789F5E}" type="presParOf" srcId="{BDC877A7-9F27-4E69-9D59-954A7136D897}" destId="{F6141C53-EA72-4F69-B360-36A865BABCE4}" srcOrd="1" destOrd="0" presId="urn:microsoft.com/office/officeart/2005/8/layout/radial6"/>
    <dgm:cxn modelId="{E91EAD88-1E72-45E3-B5FD-E71E18A370AF}" type="presParOf" srcId="{BDC877A7-9F27-4E69-9D59-954A7136D897}" destId="{53096215-B80C-43B7-A0C8-34CA04E7122C}" srcOrd="2" destOrd="0" presId="urn:microsoft.com/office/officeart/2005/8/layout/radial6"/>
    <dgm:cxn modelId="{C3F4349A-3987-4A5C-93F6-D7D766BBC6CF}" type="presParOf" srcId="{BDC877A7-9F27-4E69-9D59-954A7136D897}" destId="{7B8785D2-D70C-433E-B1B7-9E89E06099AE}" srcOrd="3" destOrd="0" presId="urn:microsoft.com/office/officeart/2005/8/layout/radial6"/>
    <dgm:cxn modelId="{4A1714EB-C7BE-4A19-B70E-D7B9B836D23C}" type="presParOf" srcId="{BDC877A7-9F27-4E69-9D59-954A7136D897}" destId="{6B16EBBC-ED42-40A5-8F4A-ABC3CC7CDDD0}" srcOrd="4" destOrd="0" presId="urn:microsoft.com/office/officeart/2005/8/layout/radial6"/>
    <dgm:cxn modelId="{E31A56E5-658A-4A73-BE70-3D72B5D5D259}" type="presParOf" srcId="{BDC877A7-9F27-4E69-9D59-954A7136D897}" destId="{59CC8AEB-9BB6-462E-B8EB-DF60AF889C86}" srcOrd="5" destOrd="0" presId="urn:microsoft.com/office/officeart/2005/8/layout/radial6"/>
    <dgm:cxn modelId="{C34FE807-7277-49A9-8837-18F76CB21722}" type="presParOf" srcId="{BDC877A7-9F27-4E69-9D59-954A7136D897}" destId="{F89E3803-FB7F-4284-A35F-A9913F58C474}" srcOrd="6" destOrd="0" presId="urn:microsoft.com/office/officeart/2005/8/layout/radial6"/>
    <dgm:cxn modelId="{A13A7CED-9CBD-467C-9D32-66FBE9C4A49C}" type="presParOf" srcId="{BDC877A7-9F27-4E69-9D59-954A7136D897}" destId="{00C88117-048D-4CEC-A6D7-3055D91BA0A6}" srcOrd="7" destOrd="0" presId="urn:microsoft.com/office/officeart/2005/8/layout/radial6"/>
    <dgm:cxn modelId="{1F96C4A9-9214-45B7-98B3-30E5AB8CFD06}" type="presParOf" srcId="{BDC877A7-9F27-4E69-9D59-954A7136D897}" destId="{93F33EF9-8A91-4B21-AF5B-261BE42BA80C}" srcOrd="8" destOrd="0" presId="urn:microsoft.com/office/officeart/2005/8/layout/radial6"/>
    <dgm:cxn modelId="{8F87BB69-93EF-4993-A32C-39ECBF112302}" type="presParOf" srcId="{BDC877A7-9F27-4E69-9D59-954A7136D897}" destId="{4E76B79B-ED85-4F27-8BEE-9E8E2E7138CD}" srcOrd="9" destOrd="0" presId="urn:microsoft.com/office/officeart/2005/8/layout/radial6"/>
    <dgm:cxn modelId="{54F31F10-A144-4B95-97B2-053CB6B50FC2}" type="presParOf" srcId="{BDC877A7-9F27-4E69-9D59-954A7136D897}" destId="{6433B133-227F-4DE4-9F6E-2FCDFF8F512C}" srcOrd="10" destOrd="0" presId="urn:microsoft.com/office/officeart/2005/8/layout/radial6"/>
    <dgm:cxn modelId="{AF3A6FFC-977A-4C15-97EB-81AE734362DD}" type="presParOf" srcId="{BDC877A7-9F27-4E69-9D59-954A7136D897}" destId="{B33CA47A-ABB9-4AB0-B192-1F0AEA9DE623}" srcOrd="11" destOrd="0" presId="urn:microsoft.com/office/officeart/2005/8/layout/radial6"/>
    <dgm:cxn modelId="{0AFC41E4-E33A-4C52-A2E0-38A5A4005BC4}" type="presParOf" srcId="{BDC877A7-9F27-4E69-9D59-954A7136D897}" destId="{97484A24-3F8E-4331-9306-62BB4F29E09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84A24-3F8E-4331-9306-62BB4F29E09B}">
      <dsp:nvSpPr>
        <dsp:cNvPr id="0" name=""/>
        <dsp:cNvSpPr/>
      </dsp:nvSpPr>
      <dsp:spPr>
        <a:xfrm>
          <a:off x="1113876" y="19756"/>
          <a:ext cx="3594868" cy="3594868"/>
        </a:xfrm>
        <a:prstGeom prst="blockArc">
          <a:avLst>
            <a:gd name="adj1" fmla="val 9793054"/>
            <a:gd name="adj2" fmla="val 18758143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76B79B-ED85-4F27-8BEE-9E8E2E7138CD}">
      <dsp:nvSpPr>
        <dsp:cNvPr id="0" name=""/>
        <dsp:cNvSpPr/>
      </dsp:nvSpPr>
      <dsp:spPr>
        <a:xfrm>
          <a:off x="1143809" y="920979"/>
          <a:ext cx="3594868" cy="3594868"/>
        </a:xfrm>
        <a:prstGeom prst="blockArc">
          <a:avLst>
            <a:gd name="adj1" fmla="val 2920702"/>
            <a:gd name="adj2" fmla="val 11578663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9E3803-FB7F-4284-A35F-A9913F58C474}">
      <dsp:nvSpPr>
        <dsp:cNvPr id="0" name=""/>
        <dsp:cNvSpPr/>
      </dsp:nvSpPr>
      <dsp:spPr>
        <a:xfrm>
          <a:off x="3486496" y="942610"/>
          <a:ext cx="3594868" cy="3594868"/>
        </a:xfrm>
        <a:prstGeom prst="blockArc">
          <a:avLst>
            <a:gd name="adj1" fmla="val 20633048"/>
            <a:gd name="adj2" fmla="val 7942781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8785D2-D70C-433E-B1B7-9E89E06099AE}">
      <dsp:nvSpPr>
        <dsp:cNvPr id="0" name=""/>
        <dsp:cNvSpPr/>
      </dsp:nvSpPr>
      <dsp:spPr>
        <a:xfrm>
          <a:off x="3466605" y="79024"/>
          <a:ext cx="3594868" cy="3594868"/>
        </a:xfrm>
        <a:prstGeom prst="blockArc">
          <a:avLst>
            <a:gd name="adj1" fmla="val 13709582"/>
            <a:gd name="adj2" fmla="val 814966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977F5B-4F66-4908-8E3A-2911ACB6104E}">
      <dsp:nvSpPr>
        <dsp:cNvPr id="0" name=""/>
        <dsp:cNvSpPr/>
      </dsp:nvSpPr>
      <dsp:spPr>
        <a:xfrm>
          <a:off x="2342824" y="1391139"/>
          <a:ext cx="3515376" cy="17802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Un cyberespace</a:t>
          </a:r>
          <a:endParaRPr lang="fr-FR" sz="1400" kern="1200" dirty="0"/>
        </a:p>
      </dsp:txBody>
      <dsp:txXfrm>
        <a:off x="2857639" y="1651852"/>
        <a:ext cx="2485746" cy="1258831"/>
      </dsp:txXfrm>
    </dsp:sp>
    <dsp:sp modelId="{F6141C53-EA72-4F69-B360-36A865BABCE4}">
      <dsp:nvSpPr>
        <dsp:cNvPr id="0" name=""/>
        <dsp:cNvSpPr/>
      </dsp:nvSpPr>
      <dsp:spPr>
        <a:xfrm>
          <a:off x="2870130" y="-97529"/>
          <a:ext cx="2460763" cy="12461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Evaluer  une nouvelle méthode de travail et de nouveaux métiers</a:t>
          </a:r>
          <a:endParaRPr lang="fr-FR" sz="1400" kern="1200" dirty="0"/>
        </a:p>
      </dsp:txBody>
      <dsp:txXfrm>
        <a:off x="3230500" y="84970"/>
        <a:ext cx="1740023" cy="881182"/>
      </dsp:txXfrm>
    </dsp:sp>
    <dsp:sp modelId="{6B16EBBC-ED42-40A5-8F4A-ABC3CC7CDDD0}">
      <dsp:nvSpPr>
        <dsp:cNvPr id="0" name=""/>
        <dsp:cNvSpPr/>
      </dsp:nvSpPr>
      <dsp:spPr>
        <a:xfrm>
          <a:off x="5740261" y="1629603"/>
          <a:ext cx="2460763" cy="12461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Renforcer le portefeuille de compétence</a:t>
          </a:r>
          <a:endParaRPr lang="fr-FR" sz="1400" kern="1200" dirty="0"/>
        </a:p>
      </dsp:txBody>
      <dsp:txXfrm>
        <a:off x="6100631" y="1812102"/>
        <a:ext cx="1740023" cy="881182"/>
      </dsp:txXfrm>
    </dsp:sp>
    <dsp:sp modelId="{00C88117-048D-4CEC-A6D7-3055D91BA0A6}">
      <dsp:nvSpPr>
        <dsp:cNvPr id="0" name=""/>
        <dsp:cNvSpPr/>
      </dsp:nvSpPr>
      <dsp:spPr>
        <a:xfrm>
          <a:off x="2819403" y="3301235"/>
          <a:ext cx="2562217" cy="14714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>
              <a:solidFill>
                <a:schemeClr val="tx1"/>
              </a:solidFill>
            </a:rPr>
            <a:t>Mesurer la satisfaction et des progrès observés par le patient  au niveau de la maitrise des TIC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3194631" y="3516728"/>
        <a:ext cx="1811761" cy="1040495"/>
      </dsp:txXfrm>
    </dsp:sp>
    <dsp:sp modelId="{6433B133-227F-4DE4-9F6E-2FCDFF8F512C}">
      <dsp:nvSpPr>
        <dsp:cNvPr id="0" name=""/>
        <dsp:cNvSpPr/>
      </dsp:nvSpPr>
      <dsp:spPr>
        <a:xfrm>
          <a:off x="0" y="1701040"/>
          <a:ext cx="2460763" cy="124618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Anticiper  sa pérennisation </a:t>
          </a:r>
          <a:endParaRPr lang="fr-FR" sz="1400" kern="1200" dirty="0"/>
        </a:p>
      </dsp:txBody>
      <dsp:txXfrm>
        <a:off x="360370" y="1883539"/>
        <a:ext cx="1740023" cy="881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39447-FF7D-439B-885C-063A77E8B24B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5B935-E622-497A-AD61-F49BA76B3F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90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4238-4BE8-423C-821A-94F78C01D5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44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Grâce à</a:t>
            </a:r>
            <a:r>
              <a:rPr lang="fr-FR" baseline="0" dirty="0" smtClean="0"/>
              <a:t> votre implication dans le cadre de l’étude, elle  nous permettra d’évaluer une nouvelle méthode de travail qui favorisera de nouveaux métiers. Selon le résultat de nos recherches, 90 % des métiers qui existeront en 2030 sont au stade réflexion ou ne sont pas encore imaginés.</a:t>
            </a:r>
          </a:p>
          <a:p>
            <a:r>
              <a:rPr lang="fr-FR" baseline="0" dirty="0" smtClean="0"/>
              <a:t>Concrètement, cela vous permettra de développer d’élargir votre portefeuille de  compétences: </a:t>
            </a:r>
            <a:r>
              <a:rPr lang="fr-FR" baseline="0" dirty="0" smtClean="0"/>
              <a:t>e-educator et e-educator +. Ces derniers seront intégrés dans votre dossier professionnel. </a:t>
            </a:r>
            <a:r>
              <a:rPr lang="fr-FR" b="1" baseline="0" dirty="0" smtClean="0"/>
              <a:t>E-educator</a:t>
            </a:r>
            <a:r>
              <a:rPr lang="fr-FR" baseline="0" dirty="0" smtClean="0"/>
              <a:t> vous permettra après le cofinancement de former d’autres patients. </a:t>
            </a:r>
            <a:r>
              <a:rPr lang="fr-FR" b="1" baseline="0" dirty="0" smtClean="0"/>
              <a:t>L’E-educator+ vous </a:t>
            </a:r>
            <a:r>
              <a:rPr lang="fr-FR" b="0" baseline="0" dirty="0" smtClean="0"/>
              <a:t>permettra de former d’autres pairs: principe boule de neige</a:t>
            </a:r>
            <a:endParaRPr lang="fr-FR" b="0" baseline="0" dirty="0" smtClean="0"/>
          </a:p>
          <a:p>
            <a:r>
              <a:rPr lang="fr-FR" baseline="0" dirty="0" smtClean="0"/>
              <a:t>Cela vous permettra de contribuer à une étude très prometteuse</a:t>
            </a:r>
          </a:p>
          <a:p>
            <a:r>
              <a:rPr lang="fr-FR" baseline="0" dirty="0" smtClean="0"/>
              <a:t>Cela vous permettra d’utiliser vos nouvelles compétences acquises pour d’autres </a:t>
            </a:r>
            <a:r>
              <a:rPr lang="fr-FR" baseline="0" dirty="0" smtClean="0"/>
              <a:t>publics au-delà </a:t>
            </a:r>
            <a:r>
              <a:rPr lang="fr-FR" baseline="0" dirty="0" smtClean="0"/>
              <a:t>de votre participation à l’étude</a:t>
            </a:r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4238-4BE8-423C-821A-94F78C01D5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684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4238-4BE8-423C-821A-94F78C01D5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641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4238-4BE8-423C-821A-94F78C01D5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358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Matériel mis à disposition</a:t>
            </a:r>
            <a:r>
              <a:rPr lang="fr-FR" baseline="0" dirty="0" smtClean="0"/>
              <a:t> sur la plateforme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4238-4BE8-423C-821A-94F78C01D5A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902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Notre référentiel est constitué de</a:t>
            </a:r>
            <a:r>
              <a:rPr lang="fr-B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</a:t>
            </a:r>
            <a:r>
              <a:rPr lang="fr-B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compétences clés   </a:t>
            </a:r>
            <a:r>
              <a:rPr lang="fr-B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constituent la base nécessaire au suivi à domicile du patient qui sera obtenue suite à l’écolage de son e-educator.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4238-4BE8-423C-821A-94F78C01D5A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07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descriptif de</a:t>
            </a:r>
            <a:r>
              <a:rPr lang="fr-FR" baseline="0" dirty="0" smtClean="0"/>
              <a:t> la matière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4238-4BE8-423C-821A-94F78C01D5A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303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4238-4BE8-423C-821A-94F78C01D5A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997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BE" dirty="0" smtClean="0"/>
              <a:t>Evaluer une nouvelle méthode de travail et de nouveaux métiers,</a:t>
            </a:r>
          </a:p>
          <a:p>
            <a:pPr marL="342900" indent="-342900">
              <a:buFont typeface="+mj-lt"/>
              <a:buAutoNum type="arabicPeriod"/>
            </a:pPr>
            <a:r>
              <a:rPr lang="fr-BE" dirty="0" smtClean="0"/>
              <a:t>Valoriser des nouvelles compétences acquises par le personnel de première ligne </a:t>
            </a:r>
          </a:p>
          <a:p>
            <a:pPr marL="342900" indent="-342900">
              <a:buFont typeface="+mj-lt"/>
              <a:buAutoNum type="arabicPeriod"/>
            </a:pPr>
            <a:r>
              <a:rPr lang="fr-BE" dirty="0" smtClean="0"/>
              <a:t>Évaluer  la satisfaction et des progrès observés par le patient  au niveau de la maitrise des TIC</a:t>
            </a:r>
          </a:p>
          <a:p>
            <a:pPr marL="342900" indent="-342900">
              <a:buFont typeface="+mj-lt"/>
              <a:buAutoNum type="arabicPeriod"/>
            </a:pPr>
            <a:r>
              <a:rPr lang="fr-BE" dirty="0" smtClean="0"/>
              <a:t>Permettre au patient de rester le plus longtemps à son domicile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4238-4BE8-423C-821A-94F78C01D5A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43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4238-4BE8-423C-821A-94F78C01D5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93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2)</a:t>
            </a:r>
            <a:r>
              <a:rPr lang="fr-FR" baseline="0" dirty="0" smtClean="0"/>
              <a:t> </a:t>
            </a:r>
            <a:r>
              <a:rPr lang="fr-FR" dirty="0" smtClean="0"/>
              <a:t>20 % des lits fermés à l’hôpital : source </a:t>
            </a:r>
            <a:r>
              <a:rPr lang="fr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BFM TV est une chaîne de télévision française d'information nationale en continu, filiale du groupe </a:t>
            </a:r>
            <a:r>
              <a:rPr lang="fr-B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Altice</a:t>
            </a:r>
            <a:r>
              <a:rPr lang="fr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Média</a:t>
            </a:r>
          </a:p>
          <a:p>
            <a:r>
              <a:rPr lang="fr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Le personnel des</a:t>
            </a:r>
            <a:r>
              <a:rPr lang="fr-B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hôpitaux se mettent en grève. Source : journal le vif </a:t>
            </a:r>
            <a:r>
              <a:rPr lang="fr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d'actualité en Belgique francophone. Informations en direct, enquêtes, reportages, opinions, cartes interactives…</a:t>
            </a:r>
          </a:p>
          <a:p>
            <a:r>
              <a:rPr lang="fr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Nous sommes pris en otage </a:t>
            </a:r>
          </a:p>
          <a:p>
            <a:r>
              <a:rPr lang="fr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 …..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4238-4BE8-423C-821A-94F78C01D5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47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 patient est « chouchouté à l’hôpital. Par contre quand il en sort bien que très entouré au niveau médical et de son suivi thérapeutique à domicile</a:t>
            </a:r>
            <a:r>
              <a:rPr lang="fr-FR" baseline="0" dirty="0" smtClean="0"/>
              <a:t> …il est en rupture avec le monde hospitalier et se retrouve souvent seul aux outils informatiques renforçant son isolement et sa dépendance.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4238-4BE8-423C-821A-94F78C01D5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61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4238-4BE8-423C-821A-94F78C01D5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459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Pragma-TIC</a:t>
            </a:r>
            <a:r>
              <a:rPr lang="fr-FR" baseline="0" dirty="0" smtClean="0"/>
              <a:t> c’est un projet cofinancé par l'Europe et constitué 4 hôpitaux </a:t>
            </a:r>
            <a:r>
              <a:rPr lang="fr-FR" baseline="0" dirty="0" smtClean="0"/>
              <a:t>universitaires Ultavia (Lettonie) , Maribor (Slovénie), CPT (Danemark). </a:t>
            </a:r>
            <a:r>
              <a:rPr lang="fr-FR" baseline="0" dirty="0" smtClean="0"/>
              <a:t>Le CHU est leader du projet et dirige les équipes : conceptuelle et opérationnelle  </a:t>
            </a:r>
            <a:r>
              <a:rPr lang="fr-FR" baseline="0" dirty="0" smtClean="0"/>
              <a:t>qui </a:t>
            </a:r>
            <a:r>
              <a:rPr lang="fr-FR" baseline="0" dirty="0" err="1" smtClean="0"/>
              <a:t>coopérent</a:t>
            </a:r>
            <a:r>
              <a:rPr lang="fr-FR" baseline="0" dirty="0" smtClean="0"/>
              <a:t> avec </a:t>
            </a:r>
            <a:r>
              <a:rPr lang="fr-FR" baseline="0" dirty="0" smtClean="0"/>
              <a:t>les équipes opérationnelles des autres pays qui vont contribuer à l’étude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4238-4BE8-423C-821A-94F78C01D5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73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4238-4BE8-423C-821A-94F78C01D5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403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+ Rôles </a:t>
            </a:r>
            <a:r>
              <a:rPr lang="fr-FR" dirty="0" smtClean="0"/>
              <a:t>et impacts pour </a:t>
            </a:r>
            <a:r>
              <a:rPr lang="fr-FR" baseline="0" dirty="0" smtClean="0"/>
              <a:t> les acteurs du projet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4238-4BE8-423C-821A-94F78C01D5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256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4238-4BE8-423C-821A-94F78C01D5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42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9029-C84C-48FD-AE9C-82796B52CFF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DFB8-0DBD-458A-B2D5-127B25BBB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21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9029-C84C-48FD-AE9C-82796B52CFF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DFB8-0DBD-458A-B2D5-127B25BBB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99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9029-C84C-48FD-AE9C-82796B52CFF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DFB8-0DBD-458A-B2D5-127B25BBB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70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9029-C84C-48FD-AE9C-82796B52CFF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DFB8-0DBD-458A-B2D5-127B25BBB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6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9029-C84C-48FD-AE9C-82796B52CFF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DFB8-0DBD-458A-B2D5-127B25BBB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9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9029-C84C-48FD-AE9C-82796B52CFF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DFB8-0DBD-458A-B2D5-127B25BBB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49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9029-C84C-48FD-AE9C-82796B52CFF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DFB8-0DBD-458A-B2D5-127B25BBB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18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9029-C84C-48FD-AE9C-82796B52CFF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DFB8-0DBD-458A-B2D5-127B25BBB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74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9029-C84C-48FD-AE9C-82796B52CFF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DFB8-0DBD-458A-B2D5-127B25BBB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47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9029-C84C-48FD-AE9C-82796B52CFF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DFB8-0DBD-458A-B2D5-127B25BBB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49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9029-C84C-48FD-AE9C-82796B52CFF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DFB8-0DBD-458A-B2D5-127B25BBB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13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E9029-C84C-48FD-AE9C-82796B52CFF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FDFB8-0DBD-458A-B2D5-127B25BBB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12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073980"/>
            <a:ext cx="9144000" cy="2520000"/>
          </a:xfrm>
        </p:spPr>
        <p:txBody>
          <a:bodyPr>
            <a:normAutofit/>
          </a:bodyPr>
          <a:lstStyle/>
          <a:p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Kick-off lancement étude Pragma-TIC, l’hôpital du futur s’invite au domicile du patient  nécessite votre   </a:t>
            </a:r>
            <a:b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</a:t>
            </a:r>
            <a:r>
              <a:rPr lang="fr-BE" sz="2200" dirty="0">
                <a:solidFill>
                  <a:srgbClr val="06A2C7"/>
                </a:solidFill>
              </a:rPr>
              <a:t/>
            </a:r>
            <a:br>
              <a:rPr lang="fr-BE" sz="2200" dirty="0">
                <a:solidFill>
                  <a:srgbClr val="06A2C7"/>
                </a:solidFill>
              </a:rPr>
            </a:br>
            <a:r>
              <a:rPr lang="fr-FR" dirty="0" smtClean="0">
                <a:solidFill>
                  <a:srgbClr val="06A2C7"/>
                </a:solidFill>
              </a:rPr>
              <a:t> </a:t>
            </a:r>
            <a:endParaRPr lang="fr-FR" dirty="0">
              <a:solidFill>
                <a:srgbClr val="06A2C7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7864" y="3627717"/>
            <a:ext cx="9843247" cy="1167187"/>
          </a:xfrm>
        </p:spPr>
        <p:txBody>
          <a:bodyPr>
            <a:normAutofit/>
          </a:bodyPr>
          <a:lstStyle/>
          <a:p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11991" y="4132649"/>
            <a:ext cx="875123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dirty="0" smtClean="0"/>
              <a:t>Evaluer une </a:t>
            </a:r>
            <a:r>
              <a:rPr lang="fr-BE" dirty="0"/>
              <a:t>nouvelle méthode de travail et de nouveaux métiers,</a:t>
            </a:r>
          </a:p>
          <a:p>
            <a:pPr marL="342900" indent="-342900">
              <a:buFont typeface="+mj-lt"/>
              <a:buAutoNum type="arabicPeriod"/>
            </a:pPr>
            <a:r>
              <a:rPr lang="fr-BE" dirty="0" smtClean="0"/>
              <a:t>Valoriser des </a:t>
            </a:r>
            <a:r>
              <a:rPr lang="fr-BE" dirty="0"/>
              <a:t>nouvelles compétences acquises par le personnel de première ligne </a:t>
            </a:r>
          </a:p>
          <a:p>
            <a:pPr marL="342900" indent="-342900">
              <a:buFont typeface="+mj-lt"/>
              <a:buAutoNum type="arabicPeriod"/>
            </a:pPr>
            <a:r>
              <a:rPr lang="fr-BE" dirty="0" smtClean="0"/>
              <a:t>Évaluer  la satisfaction et des progrès </a:t>
            </a:r>
            <a:r>
              <a:rPr lang="fr-BE" dirty="0"/>
              <a:t>observés par le patient  au niveau de la maitrise des </a:t>
            </a:r>
            <a:r>
              <a:rPr lang="fr-BE" dirty="0" smtClean="0"/>
              <a:t>TIC</a:t>
            </a:r>
          </a:p>
          <a:p>
            <a:pPr algn="ctr"/>
            <a:r>
              <a:rPr lang="fr-B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Objectif : qualité de vie et autonomie optimales </a:t>
            </a:r>
          </a:p>
          <a:p>
            <a:pPr algn="ctr"/>
            <a:r>
              <a:rPr lang="fr-B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du patient à domicile</a:t>
            </a:r>
            <a:endParaRPr lang="fr-B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BE" dirty="0"/>
          </a:p>
          <a:p>
            <a:endParaRPr lang="fr-FR" dirty="0"/>
          </a:p>
        </p:txBody>
      </p:sp>
      <p:pic>
        <p:nvPicPr>
          <p:cNvPr id="6" name="Image 5" descr="logo_chu-coul-pet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0" y="6086494"/>
            <a:ext cx="1219202" cy="697993"/>
          </a:xfrm>
          <a:prstGeom prst="rect">
            <a:avLst/>
          </a:prstGeom>
        </p:spPr>
      </p:pic>
      <p:pic>
        <p:nvPicPr>
          <p:cNvPr id="7" name="Image 6" descr="C:\Users\c060129\Desktop\ERsamus accepté\3. LOGO\pragmatic_logo_web_650_52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40" y="172280"/>
            <a:ext cx="1545590" cy="1054100"/>
          </a:xfrm>
          <a:prstGeom prst="rect">
            <a:avLst/>
          </a:prstGeom>
          <a:ln w="38100" cap="sq">
            <a:solidFill>
              <a:srgbClr val="06A2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65" y="279382"/>
            <a:ext cx="1070152" cy="10842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655" y="377180"/>
            <a:ext cx="3418500" cy="8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1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01688" y="196683"/>
            <a:ext cx="10515600" cy="1325563"/>
          </a:xfrm>
        </p:spPr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Pragma-TIC : votre contribution permettra d’anticiper  sa pérennisation nécessitant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822032"/>
          <a:ext cx="8201025" cy="467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8934449" y="3089057"/>
            <a:ext cx="2886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Votre rôle est primordial…ne le minimisez pas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10878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AsOne/>
      </p:bldGraphic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1688" y="171448"/>
            <a:ext cx="10515600" cy="1325563"/>
          </a:xfrm>
        </p:spPr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E-educator: rôle capital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1688" y="1554161"/>
            <a:ext cx="10552112" cy="5303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Qualifications requises </a:t>
            </a:r>
          </a:p>
          <a:p>
            <a:r>
              <a:rPr lang="fr-FR" sz="1600" dirty="0" smtClean="0"/>
              <a:t>Personnel de </a:t>
            </a:r>
            <a:r>
              <a:rPr lang="fr-FR" sz="1600" dirty="0"/>
              <a:t>terrain  : Kiné, logo, infirmière, ergo, </a:t>
            </a:r>
          </a:p>
          <a:p>
            <a:pPr marL="0" indent="0">
              <a:buNone/>
            </a:pP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Savoir-être, savoir-faire </a:t>
            </a:r>
          </a:p>
          <a:p>
            <a:r>
              <a:rPr lang="fr-FR" sz="1600" dirty="0" smtClean="0"/>
              <a:t>Intérêt informatique</a:t>
            </a:r>
          </a:p>
          <a:p>
            <a:r>
              <a:rPr lang="fr-FR" sz="1600" dirty="0" smtClean="0"/>
              <a:t>Fibre pédagogique</a:t>
            </a:r>
          </a:p>
          <a:p>
            <a:r>
              <a:rPr lang="fr-FR" sz="1600" dirty="0" smtClean="0"/>
              <a:t>Empathie et patience </a:t>
            </a:r>
          </a:p>
          <a:p>
            <a:r>
              <a:rPr lang="fr-FR" sz="1600" dirty="0" smtClean="0"/>
              <a:t>Bienveillance</a:t>
            </a:r>
          </a:p>
          <a:p>
            <a:r>
              <a:rPr lang="fr-FR" sz="1600" dirty="0" smtClean="0"/>
              <a:t>Ouverture  au nouveau challenge</a:t>
            </a:r>
          </a:p>
          <a:p>
            <a:r>
              <a:rPr lang="fr-FR" sz="1600" dirty="0" smtClean="0"/>
              <a:t>Travail en équipe</a:t>
            </a:r>
          </a:p>
          <a:p>
            <a:r>
              <a:rPr lang="fr-FR" sz="1600" dirty="0" smtClean="0"/>
              <a:t>Respect du protocole de l’étude avec un esprit critique</a:t>
            </a:r>
          </a:p>
          <a:p>
            <a:pPr marL="0" indent="0">
              <a:buNone/>
            </a:pP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Plus-value 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fr-FR" sz="1600" dirty="0" smtClean="0"/>
              <a:t>Compensation financière pour les heures prestées rétrocédées au chef de service </a:t>
            </a:r>
          </a:p>
          <a:p>
            <a:r>
              <a:rPr lang="fr-FR" sz="1600" dirty="0" smtClean="0"/>
              <a:t>Certification officielle : possibilité d’acquérir le passeport européen de l’informatique</a:t>
            </a:r>
          </a:p>
          <a:p>
            <a:r>
              <a:rPr lang="fr-FR" sz="1600" dirty="0" smtClean="0"/>
              <a:t>Contribution financière  au projet imprimante 3 D pour des  objets personnalisés utiles au patient ( couverts, canard) </a:t>
            </a:r>
          </a:p>
          <a:p>
            <a:r>
              <a:rPr lang="fr-FR" sz="1600" dirty="0" smtClean="0"/>
              <a:t>Participation lors des évènements promotionnels  liés à l’étude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187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Prérequis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obligatoires 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Zone de texte 7"/>
          <p:cNvSpPr txBox="1"/>
          <p:nvPr/>
        </p:nvSpPr>
        <p:spPr>
          <a:xfrm>
            <a:off x="696687" y="1402493"/>
            <a:ext cx="11005456" cy="5288593"/>
          </a:xfrm>
          <a:prstGeom prst="rect">
            <a:avLst/>
          </a:prstGeom>
          <a:solidFill>
            <a:srgbClr val="FF8636"/>
          </a:solidFill>
          <a:ln w="1905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 espace </a:t>
            </a:r>
            <a:r>
              <a:rPr lang="fr-FR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virtuel </a:t>
            </a:r>
            <a:r>
              <a:rPr lang="fr-FR" sz="24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où  </a:t>
            </a:r>
            <a:r>
              <a:rPr lang="fr-FR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 patient pourra en toute sécurité de manière immersive développer les habilités/reflexes  </a:t>
            </a:r>
            <a:r>
              <a:rPr lang="fr-FR" sz="24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nécessaires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Formation des « e-educator » qui auront  la charge de former le patient </a:t>
            </a:r>
            <a:endParaRPr lang="fr-FR" sz="24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L’aval </a:t>
            </a:r>
            <a:r>
              <a:rPr lang="fr-BE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 médecin investigateur pour la participation du patient  sur base de critères d’éligibilité </a:t>
            </a:r>
            <a:endParaRPr lang="fr-FR" sz="24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kern="1200" dirty="0" smtClean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400" kern="12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Consentement éclairé signé par le patient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400" kern="12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Bilan </a:t>
            </a:r>
            <a:r>
              <a:rPr lang="fr-BE" sz="2400" kern="1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compétence/évaluation des pré-acquis et/ des </a:t>
            </a:r>
            <a:r>
              <a:rPr lang="fr-BE" sz="2400" kern="12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prérequis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Matériel didactique et pédagogique</a:t>
            </a:r>
            <a:endParaRPr lang="fr-BE" sz="2400" kern="1200" dirty="0" smtClean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BE" sz="2400" kern="1200" dirty="0" smtClean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2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4200787" y="2969844"/>
            <a:ext cx="4388734" cy="2485057"/>
            <a:chOff x="4200787" y="2969844"/>
            <a:chExt cx="4388734" cy="2485057"/>
          </a:xfrm>
        </p:grpSpPr>
        <p:sp>
          <p:nvSpPr>
            <p:cNvPr id="5" name="ZoneTexte 4"/>
            <p:cNvSpPr txBox="1"/>
            <p:nvPr/>
          </p:nvSpPr>
          <p:spPr>
            <a:xfrm>
              <a:off x="4200787" y="2969844"/>
              <a:ext cx="4388734" cy="2485057"/>
            </a:xfrm>
            <a:prstGeom prst="quadArrowCallout">
              <a:avLst/>
            </a:prstGeom>
            <a:solidFill>
              <a:srgbClr val="9DC3E6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sz="1400" dirty="0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681" y="3638026"/>
              <a:ext cx="2035797" cy="1191978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4735152" y="1492233"/>
            <a:ext cx="3692324" cy="738664"/>
          </a:xfrm>
          <a:prstGeom prst="rect">
            <a:avLst/>
          </a:prstGeom>
          <a:solidFill>
            <a:srgbClr val="A3A3A3"/>
          </a:solidFill>
          <a:ln w="28575">
            <a:solidFill>
              <a:srgbClr val="06A2C7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 smtClean="0">
                <a:solidFill>
                  <a:schemeClr val="bg1"/>
                </a:solidFill>
              </a:rPr>
              <a:t>Référentiel</a:t>
            </a:r>
            <a:r>
              <a:rPr lang="fr-FR" sz="1400" dirty="0" smtClean="0">
                <a:solidFill>
                  <a:schemeClr val="bg1"/>
                </a:solidFill>
              </a:rPr>
              <a:t> = explique les objectifs, </a:t>
            </a:r>
            <a:r>
              <a:rPr lang="fr-FR" sz="1400" dirty="0">
                <a:solidFill>
                  <a:schemeClr val="bg1"/>
                </a:solidFill>
              </a:rPr>
              <a:t>les attendus, ce qui doit être appris, maîtrisé et appliqué de manière </a:t>
            </a:r>
            <a:r>
              <a:rPr lang="fr-FR" sz="1400" dirty="0" smtClean="0">
                <a:solidFill>
                  <a:schemeClr val="bg1"/>
                </a:solidFill>
              </a:rPr>
              <a:t>durable.  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8464" y="3924065"/>
            <a:ext cx="3692324" cy="738664"/>
          </a:xfrm>
          <a:prstGeom prst="rect">
            <a:avLst/>
          </a:prstGeom>
          <a:solidFill>
            <a:srgbClr val="A3A3A3"/>
          </a:solidFill>
          <a:ln w="28575">
            <a:solidFill>
              <a:srgbClr val="06A2C7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 smtClean="0">
                <a:solidFill>
                  <a:schemeClr val="bg1"/>
                </a:solidFill>
              </a:rPr>
              <a:t>Catalogue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BE" sz="1400" dirty="0" smtClean="0">
                <a:solidFill>
                  <a:schemeClr val="bg1"/>
                </a:solidFill>
              </a:rPr>
              <a:t>= la </a:t>
            </a:r>
            <a:r>
              <a:rPr lang="fr-BE" sz="1400" dirty="0">
                <a:solidFill>
                  <a:schemeClr val="bg1"/>
                </a:solidFill>
              </a:rPr>
              <a:t>liste </a:t>
            </a:r>
            <a:r>
              <a:rPr lang="fr-BE" sz="1400" dirty="0" smtClean="0">
                <a:solidFill>
                  <a:schemeClr val="bg1"/>
                </a:solidFill>
              </a:rPr>
              <a:t>prérequis des formations  </a:t>
            </a:r>
            <a:r>
              <a:rPr lang="fr-BE" sz="1400" dirty="0">
                <a:solidFill>
                  <a:schemeClr val="bg1"/>
                </a:solidFill>
              </a:rPr>
              <a:t>que Pragma-TIC propose aux e-educators et aux </a:t>
            </a:r>
            <a:r>
              <a:rPr lang="fr-BE" sz="1400" dirty="0" smtClean="0">
                <a:solidFill>
                  <a:schemeClr val="bg1"/>
                </a:solidFill>
              </a:rPr>
              <a:t>e-patients..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150892" y="4138911"/>
            <a:ext cx="2459621" cy="954107"/>
          </a:xfrm>
          <a:prstGeom prst="rect">
            <a:avLst/>
          </a:prstGeom>
          <a:solidFill>
            <a:srgbClr val="A3A3A3"/>
          </a:solidFill>
          <a:ln w="28575">
            <a:solidFill>
              <a:srgbClr val="06A2C7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BE" sz="1400" b="1" dirty="0" smtClean="0">
                <a:solidFill>
                  <a:schemeClr val="bg1"/>
                </a:solidFill>
              </a:rPr>
              <a:t>Plan de la formation </a:t>
            </a:r>
            <a:r>
              <a:rPr lang="fr-BE" sz="1400" dirty="0" smtClean="0">
                <a:solidFill>
                  <a:schemeClr val="bg1"/>
                </a:solidFill>
              </a:rPr>
              <a:t>qui  </a:t>
            </a:r>
            <a:r>
              <a:rPr lang="fr-BE" sz="1400" dirty="0">
                <a:solidFill>
                  <a:schemeClr val="bg1"/>
                </a:solidFill>
              </a:rPr>
              <a:t>aide l’educator à planifier ses </a:t>
            </a:r>
            <a:r>
              <a:rPr lang="fr-BE" sz="1400" dirty="0" smtClean="0">
                <a:solidFill>
                  <a:schemeClr val="bg1"/>
                </a:solidFill>
              </a:rPr>
              <a:t>formations, à les adapter et le patient à s’organiser.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75372" y="5704848"/>
            <a:ext cx="3692324" cy="523220"/>
          </a:xfrm>
          <a:prstGeom prst="rect">
            <a:avLst/>
          </a:prstGeom>
          <a:solidFill>
            <a:srgbClr val="A3A3A3"/>
          </a:solidFill>
          <a:ln w="28575">
            <a:solidFill>
              <a:srgbClr val="06A2C7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 smtClean="0">
                <a:solidFill>
                  <a:schemeClr val="bg1"/>
                </a:solidFill>
              </a:rPr>
              <a:t>Fiche pédagogique </a:t>
            </a:r>
            <a:r>
              <a:rPr lang="fr-FR" sz="1400" dirty="0" smtClean="0">
                <a:solidFill>
                  <a:schemeClr val="bg1"/>
                </a:solidFill>
              </a:rPr>
              <a:t>modélisée respectant un scénario. 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16" name="Connecteur en angle 15"/>
          <p:cNvCxnSpPr/>
          <p:nvPr/>
        </p:nvCxnSpPr>
        <p:spPr>
          <a:xfrm rot="10800000" flipV="1">
            <a:off x="1859143" y="1861564"/>
            <a:ext cx="2835789" cy="2062499"/>
          </a:xfrm>
          <a:prstGeom prst="bentConnector3">
            <a:avLst>
              <a:gd name="adj1" fmla="val 100003"/>
            </a:avLst>
          </a:prstGeom>
          <a:ln w="57150">
            <a:solidFill>
              <a:srgbClr val="A3A3A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/>
          <p:nvPr/>
        </p:nvCxnSpPr>
        <p:spPr>
          <a:xfrm>
            <a:off x="8387255" y="1861565"/>
            <a:ext cx="1794076" cy="2277347"/>
          </a:xfrm>
          <a:prstGeom prst="bentConnector2">
            <a:avLst/>
          </a:prstGeom>
          <a:ln w="57150">
            <a:solidFill>
              <a:srgbClr val="A3A3A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/>
          <p:nvPr/>
        </p:nvCxnSpPr>
        <p:spPr>
          <a:xfrm>
            <a:off x="1858851" y="4629858"/>
            <a:ext cx="2880000" cy="1307324"/>
          </a:xfrm>
          <a:prstGeom prst="bentConnector3">
            <a:avLst>
              <a:gd name="adj1" fmla="val -848"/>
            </a:avLst>
          </a:prstGeom>
          <a:ln w="57150">
            <a:solidFill>
              <a:srgbClr val="A3A3A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22"/>
          <p:cNvCxnSpPr/>
          <p:nvPr/>
        </p:nvCxnSpPr>
        <p:spPr>
          <a:xfrm rot="5400000">
            <a:off x="8944795" y="4578371"/>
            <a:ext cx="792000" cy="1800000"/>
          </a:xfrm>
          <a:prstGeom prst="bentConnector2">
            <a:avLst/>
          </a:prstGeom>
          <a:ln w="57150">
            <a:solidFill>
              <a:srgbClr val="A3A3A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508463" y="1499649"/>
            <a:ext cx="11102050" cy="5001710"/>
          </a:xfrm>
          <a:prstGeom prst="roundRect">
            <a:avLst/>
          </a:prstGeom>
          <a:noFill/>
          <a:ln w="57150">
            <a:solidFill>
              <a:srgbClr val="FF8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1688" y="91308"/>
            <a:ext cx="10515600" cy="1325563"/>
          </a:xfrm>
        </p:spPr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Matériel didactique et pédagogique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6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30148" y="4831811"/>
            <a:ext cx="782448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1F497D"/>
                </a:solidFill>
              </a:rPr>
              <a:t>1.Interagir avec son environnement numérique : clavier, souris, écran, etc. et le maintenir  « opérationnel »</a:t>
            </a:r>
            <a:endParaRPr lang="fr-FR" sz="1400" dirty="0">
              <a:solidFill>
                <a:srgbClr val="1F497D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20456" y="4341539"/>
            <a:ext cx="7638327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1F497D"/>
                </a:solidFill>
              </a:rPr>
              <a:t>2.S’identifier à Pragma-TIC en évoquant les précautions élémentaires sur la sécurité d’Internet  </a:t>
            </a:r>
            <a:endParaRPr lang="fr-FR" sz="1400" dirty="0">
              <a:solidFill>
                <a:srgbClr val="1F497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38404" y="3290943"/>
            <a:ext cx="7638327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1F497D"/>
                </a:solidFill>
              </a:rPr>
              <a:t>4.Naviguer sur Pragma-TIC : aide en ligne, moteur de recherche. </a:t>
            </a:r>
            <a:endParaRPr lang="fr-FR" sz="1400" dirty="0">
              <a:solidFill>
                <a:srgbClr val="1F497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50275" y="2833423"/>
            <a:ext cx="7638327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1F497D"/>
                </a:solidFill>
              </a:rPr>
              <a:t>5.Télécharger des documents, formulaires et les compléter  </a:t>
            </a:r>
            <a:endParaRPr lang="fr-FR" sz="1400" dirty="0">
              <a:solidFill>
                <a:srgbClr val="1F497D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95759" y="2246293"/>
            <a:ext cx="7638327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1F497D"/>
                </a:solidFill>
              </a:rPr>
              <a:t>6.Communiquer avec ses pairs et son </a:t>
            </a:r>
            <a:r>
              <a:rPr lang="fr-FR" sz="1400" dirty="0" err="1" smtClean="0">
                <a:solidFill>
                  <a:srgbClr val="1F497D"/>
                </a:solidFill>
              </a:rPr>
              <a:t>e-ducator</a:t>
            </a:r>
            <a:r>
              <a:rPr lang="fr-FR" sz="1400" dirty="0" smtClean="0">
                <a:solidFill>
                  <a:srgbClr val="1F497D"/>
                </a:solidFill>
              </a:rPr>
              <a:t> de manière asynchrone : outil messagerie  </a:t>
            </a:r>
            <a:endParaRPr lang="fr-FR" sz="1400" dirty="0">
              <a:solidFill>
                <a:srgbClr val="1F497D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102977" y="1813416"/>
            <a:ext cx="7638327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1F497D"/>
                </a:solidFill>
              </a:rPr>
              <a:t>7.Communiquer et partager  avec ses pairs et son e-educator de manière synchrone : forum, chat, visio   </a:t>
            </a:r>
            <a:endParaRPr lang="fr-FR" sz="1400" dirty="0">
              <a:solidFill>
                <a:srgbClr val="1F497D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79430" y="3779427"/>
            <a:ext cx="7638327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1F497D"/>
                </a:solidFill>
              </a:rPr>
              <a:t>3.Comprendre  Pragma-TIC et identifier ses outils </a:t>
            </a:r>
            <a:endParaRPr lang="fr-FR" sz="1400" dirty="0">
              <a:solidFill>
                <a:srgbClr val="1F497D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61793" y="1378471"/>
            <a:ext cx="7638327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1F497D"/>
                </a:solidFill>
              </a:rPr>
              <a:t>8.Maitriser </a:t>
            </a:r>
            <a:r>
              <a:rPr lang="fr-FR" sz="1400" dirty="0">
                <a:solidFill>
                  <a:srgbClr val="1F497D"/>
                </a:solidFill>
              </a:rPr>
              <a:t>et comprendre la nécessité de l’appairage synchrone : forum, chat, visio   </a:t>
            </a:r>
          </a:p>
        </p:txBody>
      </p:sp>
      <p:sp>
        <p:nvSpPr>
          <p:cNvPr id="16" name="Flèche à angle droit 15"/>
          <p:cNvSpPr/>
          <p:nvPr/>
        </p:nvSpPr>
        <p:spPr>
          <a:xfrm>
            <a:off x="8854633" y="4665385"/>
            <a:ext cx="428263" cy="460202"/>
          </a:xfrm>
          <a:prstGeom prst="bentUpArrow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à angle droit 16"/>
          <p:cNvSpPr/>
          <p:nvPr/>
        </p:nvSpPr>
        <p:spPr>
          <a:xfrm>
            <a:off x="9976731" y="3186743"/>
            <a:ext cx="358975" cy="442596"/>
          </a:xfrm>
          <a:prstGeom prst="bentUpArrow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à angle droit 17"/>
          <p:cNvSpPr/>
          <p:nvPr/>
        </p:nvSpPr>
        <p:spPr>
          <a:xfrm>
            <a:off x="9617757" y="3659958"/>
            <a:ext cx="358975" cy="442596"/>
          </a:xfrm>
          <a:prstGeom prst="bentUpArrow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à angle droit 18"/>
          <p:cNvSpPr/>
          <p:nvPr/>
        </p:nvSpPr>
        <p:spPr>
          <a:xfrm>
            <a:off x="9258782" y="4222789"/>
            <a:ext cx="358975" cy="442596"/>
          </a:xfrm>
          <a:prstGeom prst="bentUpArrow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à angle droit 19"/>
          <p:cNvSpPr/>
          <p:nvPr/>
        </p:nvSpPr>
        <p:spPr>
          <a:xfrm>
            <a:off x="10288603" y="2698604"/>
            <a:ext cx="336958" cy="442596"/>
          </a:xfrm>
          <a:prstGeom prst="bentUpArrow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à angle droit 20"/>
          <p:cNvSpPr/>
          <p:nvPr/>
        </p:nvSpPr>
        <p:spPr>
          <a:xfrm>
            <a:off x="10534085" y="2121193"/>
            <a:ext cx="265089" cy="432877"/>
          </a:xfrm>
          <a:prstGeom prst="bentUpArrow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à angle droit 21"/>
          <p:cNvSpPr/>
          <p:nvPr/>
        </p:nvSpPr>
        <p:spPr>
          <a:xfrm>
            <a:off x="10741304" y="1688316"/>
            <a:ext cx="265089" cy="432877"/>
          </a:xfrm>
          <a:prstGeom prst="bentUpArrow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591068" y="2934863"/>
            <a:ext cx="163203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Niveau d’interaction visé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51321" y="1444084"/>
            <a:ext cx="1632031" cy="738664"/>
          </a:xfrm>
          <a:prstGeom prst="rect">
            <a:avLst/>
          </a:prstGeom>
          <a:solidFill>
            <a:srgbClr val="1F497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Empowerment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Certification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Autonomie </a:t>
            </a: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231187" y="1235144"/>
            <a:ext cx="10901705" cy="4727152"/>
            <a:chOff x="198415" y="1142961"/>
            <a:chExt cx="10901705" cy="4727152"/>
          </a:xfrm>
        </p:grpSpPr>
        <p:cxnSp>
          <p:nvCxnSpPr>
            <p:cNvPr id="26" name="Connecteur droit avec flèche 25"/>
            <p:cNvCxnSpPr/>
            <p:nvPr/>
          </p:nvCxnSpPr>
          <p:spPr>
            <a:xfrm>
              <a:off x="198415" y="1142961"/>
              <a:ext cx="0" cy="4727152"/>
            </a:xfrm>
            <a:prstGeom prst="straightConnector1">
              <a:avLst/>
            </a:prstGeom>
            <a:ln w="28575">
              <a:solidFill>
                <a:srgbClr val="1F497D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198415" y="5870113"/>
              <a:ext cx="10901705" cy="0"/>
            </a:xfrm>
            <a:prstGeom prst="straightConnector1">
              <a:avLst/>
            </a:prstGeom>
            <a:ln w="28575">
              <a:solidFill>
                <a:srgbClr val="1F497D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oneTexte 29"/>
          <p:cNvSpPr txBox="1"/>
          <p:nvPr/>
        </p:nvSpPr>
        <p:spPr>
          <a:xfrm>
            <a:off x="10056627" y="4341539"/>
            <a:ext cx="193876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Niveau d’adhésion à évaluer régulièrement 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5" name="Titre 34"/>
          <p:cNvSpPr>
            <a:spLocks noGrp="1"/>
          </p:cNvSpPr>
          <p:nvPr>
            <p:ph type="title"/>
          </p:nvPr>
        </p:nvSpPr>
        <p:spPr>
          <a:xfrm>
            <a:off x="566069" y="-35368"/>
            <a:ext cx="10515600" cy="1325563"/>
          </a:xfrm>
          <a:solidFill>
            <a:srgbClr val="A3A3A3"/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Référentiel : compétences à développer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07965" y="1142961"/>
            <a:ext cx="11587428" cy="4727152"/>
            <a:chOff x="407965" y="1142961"/>
            <a:chExt cx="11587428" cy="4727152"/>
          </a:xfrm>
        </p:grpSpPr>
        <p:cxnSp>
          <p:nvCxnSpPr>
            <p:cNvPr id="27" name="Connecteur droit avec flèche 26"/>
            <p:cNvCxnSpPr/>
            <p:nvPr/>
          </p:nvCxnSpPr>
          <p:spPr>
            <a:xfrm>
              <a:off x="407965" y="1142961"/>
              <a:ext cx="0" cy="4727152"/>
            </a:xfrm>
            <a:prstGeom prst="straightConnector1">
              <a:avLst/>
            </a:prstGeom>
            <a:ln w="28575">
              <a:solidFill>
                <a:srgbClr val="FF8636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flipV="1">
              <a:off x="407965" y="5586413"/>
              <a:ext cx="11587428" cy="50338"/>
            </a:xfrm>
            <a:prstGeom prst="straightConnector1">
              <a:avLst/>
            </a:prstGeom>
            <a:ln w="28575">
              <a:solidFill>
                <a:srgbClr val="FF863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96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des apprentissages 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Mettre en œuvre des formations au numérique en milieu hospitalier dans un cyberespace pour que  le patient chronique puisse poursuivre son traitement à domicile;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Varier ses méthodes d’apprentissage et son transfert   en expérimentant la méthode blended-learning;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Vérifier et Evaluer les acquis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Planifier et organiser les formations;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Obtenir une certification d’e-educator et ensuite e-educator+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Se préparer à une certification ECDL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08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Fiche : Plan de la formation 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pré</a:t>
            </a:r>
          </a:p>
          <a:p>
            <a:pPr marL="457200" lvl="1" indent="0">
              <a:buNone/>
            </a:pPr>
            <a:r>
              <a:rPr lang="fr-FR" dirty="0" smtClean="0"/>
              <a:t>Concevoir une activité d’apprentissage objectivée  basée sur une fiche pédagogique descriptive modélisée scénarisée (objectifs pédagogiques, date, public, méthode,  etc.)</a:t>
            </a:r>
          </a:p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per </a:t>
            </a:r>
          </a:p>
          <a:p>
            <a:pPr marL="457200" lvl="1" indent="0">
              <a:buNone/>
            </a:pPr>
            <a:r>
              <a:rPr lang="fr-FR" dirty="0" smtClean="0"/>
              <a:t>Mise en œuvre basée sur des contenus : exercices interactifs et dynamiques, consignes, période de travail, mise en commun et évaluations</a:t>
            </a:r>
          </a:p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post</a:t>
            </a:r>
          </a:p>
          <a:p>
            <a:pPr marL="457200" lvl="1" indent="0">
              <a:buNone/>
            </a:pPr>
            <a:r>
              <a:rPr lang="fr-FR" dirty="0" smtClean="0"/>
              <a:t>Evaluation basée sur 2 formulaires : évaluation des progrès du patient et de son degré de satisfaction</a:t>
            </a:r>
          </a:p>
          <a:p>
            <a:pPr marL="457200" lvl="1" indent="0">
              <a:buNone/>
            </a:pPr>
            <a:r>
              <a:rPr lang="fr-FR" dirty="0" smtClean="0"/>
              <a:t>Auto-évaluation de votre propre prestation : «</a:t>
            </a:r>
            <a:r>
              <a:rPr lang="fr-FR" i="1" dirty="0" smtClean="0"/>
              <a:t> si c’était à refaire » 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6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07" y="2307782"/>
            <a:ext cx="9358951" cy="270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06" y="2577982"/>
            <a:ext cx="9358951" cy="3216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05" y="2886782"/>
            <a:ext cx="9358951" cy="2830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004" y="3169849"/>
            <a:ext cx="9358951" cy="64976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003" y="3819616"/>
            <a:ext cx="9358951" cy="41816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003" y="4243710"/>
            <a:ext cx="9358951" cy="2702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002" y="4513910"/>
            <a:ext cx="9358951" cy="36026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001" y="4874177"/>
            <a:ext cx="9358951" cy="33453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0000" y="5195844"/>
            <a:ext cx="9358951" cy="33453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9999" y="5526732"/>
            <a:ext cx="9358951" cy="2702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0400" y="1253379"/>
            <a:ext cx="1548000" cy="3474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999" y="1253220"/>
            <a:ext cx="1548000" cy="514667"/>
          </a:xfrm>
          <a:prstGeom prst="rect">
            <a:avLst/>
          </a:prstGeom>
        </p:spPr>
      </p:pic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488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: phase pilote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991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400" y="1253379"/>
            <a:ext cx="1548000" cy="3474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99" y="1253220"/>
            <a:ext cx="1548000" cy="514667"/>
          </a:xfrm>
          <a:prstGeom prst="rect">
            <a:avLst/>
          </a:prstGeom>
        </p:spPr>
      </p:pic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488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: phase consolidation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999" y="2312999"/>
            <a:ext cx="9206661" cy="270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998" y="2583199"/>
            <a:ext cx="9206661" cy="3216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998" y="2950165"/>
            <a:ext cx="9206661" cy="2702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998" y="3265664"/>
            <a:ext cx="9206661" cy="36026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998" y="3632630"/>
            <a:ext cx="9206661" cy="2702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997" y="3934838"/>
            <a:ext cx="9206661" cy="2702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1998" y="4250337"/>
            <a:ext cx="9206661" cy="18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690688"/>
            <a:ext cx="10748963" cy="4491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 smtClean="0"/>
              <a:t>L’hôpital </a:t>
            </a:r>
            <a:r>
              <a:rPr lang="fr-BE" dirty="0"/>
              <a:t>du </a:t>
            </a:r>
            <a:r>
              <a:rPr lang="fr-BE" dirty="0" smtClean="0"/>
              <a:t>futur numérique  s’impose  </a:t>
            </a:r>
            <a:r>
              <a:rPr lang="fr-BE" dirty="0"/>
              <a:t>au domicile du </a:t>
            </a:r>
            <a:r>
              <a:rPr lang="fr-BE" dirty="0" smtClean="0"/>
              <a:t>patient</a:t>
            </a:r>
          </a:p>
          <a:p>
            <a:pPr marL="0" indent="0" algn="ctr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 rôle d’e-educator est primordial !!!!</a:t>
            </a:r>
          </a:p>
          <a:p>
            <a:pPr marL="0" indent="0" algn="ctr">
              <a:buNone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fr-BE" dirty="0" smtClean="0"/>
              <a:t>Nouvelle </a:t>
            </a:r>
            <a:r>
              <a:rPr lang="fr-BE" dirty="0"/>
              <a:t>méthode de travail </a:t>
            </a:r>
            <a:r>
              <a:rPr lang="fr-BE" dirty="0" smtClean="0"/>
              <a:t>et nouveau métier,</a:t>
            </a:r>
            <a:endParaRPr lang="fr-BE" dirty="0"/>
          </a:p>
          <a:p>
            <a:pPr marL="342900" indent="-342900">
              <a:buFont typeface="+mj-lt"/>
              <a:buAutoNum type="arabicPeriod"/>
            </a:pPr>
            <a:r>
              <a:rPr lang="fr-BE" dirty="0" smtClean="0"/>
              <a:t>Nouvelles </a:t>
            </a:r>
            <a:r>
              <a:rPr lang="fr-BE" dirty="0"/>
              <a:t>compétences </a:t>
            </a:r>
            <a:r>
              <a:rPr lang="fr-BE" dirty="0" smtClean="0"/>
              <a:t>pour le </a:t>
            </a:r>
            <a:r>
              <a:rPr lang="fr-BE" dirty="0"/>
              <a:t>personnel de première ligne </a:t>
            </a:r>
          </a:p>
          <a:p>
            <a:pPr marL="342900" indent="-342900">
              <a:buFont typeface="+mj-lt"/>
              <a:buAutoNum type="arabicPeriod"/>
            </a:pPr>
            <a:r>
              <a:rPr lang="fr-BE" dirty="0" smtClean="0"/>
              <a:t>Nouvelle maitrise des TIC pour le patient </a:t>
            </a:r>
          </a:p>
          <a:p>
            <a:pPr marL="0" indent="0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Objectif : qualité de vie et autonomie optimales </a:t>
            </a:r>
          </a:p>
          <a:p>
            <a:pPr marL="0" indent="0" algn="ctr">
              <a:buNone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du patient à domicile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97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ticker Pingouin mignon a un chronomètre d'argent - FR.PIXERS.B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6"/>
          <a:stretch/>
        </p:blipFill>
        <p:spPr bwMode="auto">
          <a:xfrm>
            <a:off x="523875" y="2484756"/>
            <a:ext cx="1557020" cy="1414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de cette présentation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30 </a:t>
            </a:r>
            <a:r>
              <a:rPr lang="fr-FR" dirty="0" smtClean="0"/>
              <a:t>minutes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3074" name="Picture 2" descr="Formation : Argumenter et convaincre (avril 2018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2063750"/>
            <a:ext cx="412432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4374" y="4371975"/>
            <a:ext cx="513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Vous solliciter pour contribuer à l’hôpital du futur et renforcer la  communauté Pragma-TIC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Ceci n’est malheureusement pas de la fiction…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 descr="Malgré les déclarations d'Olivier Véran, suppressions de lits et fermetures  d'hôpitaux se poursuivent - Basta!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23" y="2373063"/>
            <a:ext cx="2425202" cy="225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858" y="2342985"/>
            <a:ext cx="1952170" cy="296924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435429" y="5312229"/>
            <a:ext cx="10784114" cy="733663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L’hôpital du futur  s’impose au domicile du patient. Le télémonitoring est une solution prometteuse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92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patient à domicile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9656" y="895568"/>
            <a:ext cx="5377543" cy="326209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 patient est parfois</a:t>
            </a:r>
          </a:p>
          <a:p>
            <a:r>
              <a:rPr lang="fr-FR" dirty="0" smtClean="0"/>
              <a:t>En  rupture avec le monde hospitalier</a:t>
            </a:r>
          </a:p>
          <a:p>
            <a:r>
              <a:rPr lang="fr-FR" dirty="0" smtClean="0"/>
              <a:t>Seul face aux  outils informatiques renforçant son isolement et sa dépendance</a:t>
            </a:r>
            <a:endParaRPr lang="fr-FR" dirty="0"/>
          </a:p>
        </p:txBody>
      </p:sp>
      <p:pic>
        <p:nvPicPr>
          <p:cNvPr id="5122" name="Picture 2" descr="6,112 Infirmière Domicile Vectores, Ilustraciones y Gráficos - 123R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2274094"/>
            <a:ext cx="3642803" cy="242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858" y="4545936"/>
            <a:ext cx="2525485" cy="23120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028" y="4482065"/>
            <a:ext cx="4444772" cy="226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5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81703" y="148450"/>
            <a:ext cx="11100723" cy="1325563"/>
          </a:xfrm>
        </p:spPr>
        <p:txBody>
          <a:bodyPr>
            <a:normAutofit/>
          </a:bodyPr>
          <a:lstStyle/>
          <a:p>
            <a:r>
              <a:rPr lang="fr-BE" dirty="0" smtClean="0"/>
              <a:t> 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 de Pragma-TIC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Parcours patients Agence Cabinet Experts Spécialistes Conseil Consul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7" y="4316010"/>
            <a:ext cx="2720546" cy="2040410"/>
          </a:xfrm>
          <a:prstGeom prst="rect">
            <a:avLst/>
          </a:prstGeom>
          <a:ln w="38100" cap="sq">
            <a:solidFill>
              <a:srgbClr val="FFD00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64798" y="1690688"/>
            <a:ext cx="8074125" cy="1655261"/>
          </a:xfrm>
          <a:prstGeom prst="rect">
            <a:avLst/>
          </a:prstGeom>
          <a:solidFill>
            <a:srgbClr val="FF8636"/>
          </a:solidFill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1400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Moderniser le système </a:t>
            </a:r>
            <a:r>
              <a:rPr lang="fr-BE" sz="14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hospitalier en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BE" sz="1400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BE" sz="14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Optimisant </a:t>
            </a:r>
            <a:r>
              <a:rPr lang="fr-BE" sz="1400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prise en charge des </a:t>
            </a:r>
            <a:r>
              <a:rPr lang="fr-BE" sz="14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BE" sz="14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Réduisant </a:t>
            </a:r>
            <a:r>
              <a:rPr lang="fr-BE" sz="1400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BE" sz="14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inégalités engendrées par l’émergence du numérique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BE" sz="14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Facilitant à l’accès au télémonitoring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BE" sz="14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Limitant </a:t>
            </a:r>
            <a:r>
              <a:rPr lang="fr-BE" sz="1400" dirty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dépenses </a:t>
            </a:r>
            <a:r>
              <a:rPr lang="fr-BE" sz="14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d’hospitalisation/consultation en présentiel  </a:t>
            </a:r>
            <a:endParaRPr lang="fr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64799" y="3654931"/>
            <a:ext cx="8074125" cy="1322157"/>
          </a:xfrm>
          <a:prstGeom prst="rect">
            <a:avLst/>
          </a:prstGeom>
          <a:solidFill>
            <a:srgbClr val="A3A3A3"/>
          </a:solidFill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14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Développer de nouveaux métiers en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BE" sz="14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Renforçant </a:t>
            </a:r>
            <a:r>
              <a:rPr lang="fr-BE" sz="14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les compétences numériques et pédagogiques auprès du personnel de terrain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BE" sz="14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Assurant le transfert auprès de son patient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BE" sz="14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Valorisant les nouveaux acquis</a:t>
            </a:r>
            <a:endParaRPr lang="fr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64800" y="5336215"/>
            <a:ext cx="8074124" cy="1885773"/>
          </a:xfrm>
          <a:prstGeom prst="rect">
            <a:avLst/>
          </a:prstGeom>
          <a:solidFill>
            <a:srgbClr val="FFD002"/>
          </a:solidFill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14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Surmonter l’</a:t>
            </a:r>
            <a:r>
              <a:rPr lang="fr-BE" sz="1400" dirty="0" err="1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illetrisme</a:t>
            </a:r>
            <a:r>
              <a:rPr lang="fr-BE" sz="14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numérique du patient en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BE" sz="14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Profitant de sa présence à l’hôpital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BE" sz="1400" dirty="0" smtClean="0">
                <a:solidFill>
                  <a:srgbClr val="1717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L’initiant en présentiel à l’apprentissage en ligne de manière immersive, ludique et sécurisée afin de lui permettre d’accéder au télémonitoring  facilitant la possibilité de rester à son domicile 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endParaRPr lang="fr-BE" sz="1400" dirty="0" smtClean="0">
              <a:solidFill>
                <a:srgbClr val="171717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 descr="C:\Users\c060129\Desktop\ERsamus accepté\3. LOGO\pragmatic_logo_web_650_52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3" y="1990704"/>
            <a:ext cx="2117725" cy="1696720"/>
          </a:xfrm>
          <a:prstGeom prst="rect">
            <a:avLst/>
          </a:prstGeom>
          <a:ln w="38100" cap="sq">
            <a:solidFill>
              <a:srgbClr val="06A2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lèche vers le haut 1"/>
          <p:cNvSpPr/>
          <p:nvPr/>
        </p:nvSpPr>
        <p:spPr>
          <a:xfrm>
            <a:off x="1590261" y="3687424"/>
            <a:ext cx="490330" cy="6285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en angle 3"/>
          <p:cNvCxnSpPr/>
          <p:nvPr/>
        </p:nvCxnSpPr>
        <p:spPr>
          <a:xfrm flipV="1">
            <a:off x="2799428" y="2319274"/>
            <a:ext cx="1065370" cy="3099"/>
          </a:xfrm>
          <a:prstGeom prst="bentConnector3">
            <a:avLst/>
          </a:prstGeom>
          <a:ln w="28575">
            <a:solidFill>
              <a:srgbClr val="FF863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4"/>
          <p:cNvCxnSpPr>
            <a:stCxn id="10" idx="3"/>
            <a:endCxn id="12" idx="1"/>
          </p:cNvCxnSpPr>
          <p:nvPr/>
        </p:nvCxnSpPr>
        <p:spPr>
          <a:xfrm>
            <a:off x="2799428" y="2839064"/>
            <a:ext cx="1065371" cy="1476946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/>
          <p:cNvCxnSpPr>
            <a:stCxn id="2050" idx="3"/>
            <a:endCxn id="13" idx="1"/>
          </p:cNvCxnSpPr>
          <p:nvPr/>
        </p:nvCxnSpPr>
        <p:spPr>
          <a:xfrm>
            <a:off x="3208993" y="5336215"/>
            <a:ext cx="655807" cy="942887"/>
          </a:xfrm>
          <a:prstGeom prst="bentConnector3">
            <a:avLst/>
          </a:prstGeom>
          <a:ln w="28575">
            <a:solidFill>
              <a:srgbClr val="FFD00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uble flèche verticale 17"/>
          <p:cNvSpPr/>
          <p:nvPr/>
        </p:nvSpPr>
        <p:spPr>
          <a:xfrm>
            <a:off x="7381461" y="3384643"/>
            <a:ext cx="238539" cy="270288"/>
          </a:xfrm>
          <a:prstGeom prst="upDownArrow">
            <a:avLst/>
          </a:prstGeom>
          <a:solidFill>
            <a:srgbClr val="FF86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Double flèche verticale 19"/>
          <p:cNvSpPr/>
          <p:nvPr/>
        </p:nvSpPr>
        <p:spPr>
          <a:xfrm>
            <a:off x="7381461" y="4977088"/>
            <a:ext cx="238539" cy="359127"/>
          </a:xfrm>
          <a:prstGeom prst="upDownArrow">
            <a:avLst/>
          </a:prstGeom>
          <a:solidFill>
            <a:srgbClr val="FFD0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7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2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7631" y="264940"/>
            <a:ext cx="10663238" cy="1325563"/>
          </a:xfrm>
        </p:spPr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Pragma-TIC : Consortium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978224" y="1513803"/>
            <a:ext cx="5213776" cy="1077218"/>
          </a:xfrm>
          <a:prstGeom prst="rect">
            <a:avLst/>
          </a:prstGeom>
          <a:solidFill>
            <a:srgbClr val="FF8636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CHUL, leader, Administrateur , garant du projet  a besoin de visibilité </a:t>
            </a:r>
            <a:r>
              <a:rPr lang="fr-FR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</a:t>
            </a:r>
            <a:r>
              <a:rPr lang="fr-FR" sz="1600" dirty="0" smtClean="0">
                <a:solidFill>
                  <a:schemeClr val="bg1"/>
                </a:solidFill>
              </a:rPr>
              <a:t>tableau de bord, travail en équipe pluridisciplinaire  et justification du retour sur investissement 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20" y="1843209"/>
            <a:ext cx="1070152" cy="1084264"/>
          </a:xfrm>
          <a:prstGeom prst="rect">
            <a:avLst/>
          </a:prstGeom>
        </p:spPr>
      </p:pic>
      <p:pic>
        <p:nvPicPr>
          <p:cNvPr id="6" name="Image 5" descr="C:\Users\c060129\Desktop\ERsamus accepté\3. LOGO\pragmatic_logo_web_650_52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1" y="1830446"/>
            <a:ext cx="1545890" cy="1054386"/>
          </a:xfrm>
          <a:prstGeom prst="rect">
            <a:avLst/>
          </a:prstGeom>
          <a:ln w="38100" cap="sq">
            <a:solidFill>
              <a:srgbClr val="06A2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8242918" y="3286344"/>
            <a:ext cx="2756976" cy="830997"/>
          </a:xfrm>
          <a:prstGeom prst="rect">
            <a:avLst/>
          </a:prstGeom>
          <a:noFill/>
          <a:ln w="28575">
            <a:solidFill>
              <a:srgbClr val="06A2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Equipes</a:t>
            </a:r>
          </a:p>
          <a:p>
            <a:r>
              <a:rPr lang="fr-FR" sz="1600" dirty="0" smtClean="0"/>
              <a:t>Conceptuelle</a:t>
            </a:r>
          </a:p>
          <a:p>
            <a:r>
              <a:rPr lang="fr-FR" sz="1600" dirty="0" smtClean="0"/>
              <a:t>Opérationnelle</a:t>
            </a:r>
            <a:endParaRPr lang="fr-FR" sz="1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103" y="1513803"/>
            <a:ext cx="2619375" cy="1743075"/>
          </a:xfrm>
          <a:prstGeom prst="rect">
            <a:avLst/>
          </a:prstGeom>
        </p:spPr>
      </p:pic>
      <p:cxnSp>
        <p:nvCxnSpPr>
          <p:cNvPr id="29" name="Connecteur droit avec flèche 28"/>
          <p:cNvCxnSpPr/>
          <p:nvPr/>
        </p:nvCxnSpPr>
        <p:spPr>
          <a:xfrm>
            <a:off x="2044457" y="2357639"/>
            <a:ext cx="3614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6626478" y="2353078"/>
            <a:ext cx="3614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3412772" y="2353078"/>
            <a:ext cx="3614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/>
          <p:cNvGrpSpPr/>
          <p:nvPr/>
        </p:nvGrpSpPr>
        <p:grpSpPr>
          <a:xfrm>
            <a:off x="435231" y="4083051"/>
            <a:ext cx="3333198" cy="2740340"/>
            <a:chOff x="435231" y="4083051"/>
            <a:chExt cx="3333198" cy="274034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231" y="4083051"/>
              <a:ext cx="1299743" cy="1299743"/>
            </a:xfrm>
            <a:prstGeom prst="rect">
              <a:avLst/>
            </a:prstGeom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7631" y="4235451"/>
              <a:ext cx="1299743" cy="1299743"/>
            </a:xfrm>
            <a:prstGeom prst="rect">
              <a:avLst/>
            </a:prstGeom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0031" y="4387851"/>
              <a:ext cx="1299743" cy="1299743"/>
            </a:xfrm>
            <a:prstGeom prst="rect">
              <a:avLst/>
            </a:prstGeom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2431" y="4540251"/>
              <a:ext cx="1299743" cy="1299743"/>
            </a:xfrm>
            <a:prstGeom prst="rect">
              <a:avLst/>
            </a:prstGeom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ZoneTexte 26"/>
            <p:cNvSpPr txBox="1"/>
            <p:nvPr/>
          </p:nvSpPr>
          <p:spPr>
            <a:xfrm>
              <a:off x="1887374" y="5992394"/>
              <a:ext cx="1881055" cy="830997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Consortium Partenariat  coopératif  </a:t>
              </a:r>
              <a:endParaRPr lang="fr-FR" sz="1600" dirty="0"/>
            </a:p>
          </p:txBody>
        </p:sp>
        <p:pic>
          <p:nvPicPr>
            <p:cNvPr id="34" name="Image 33" descr="Ateliers Informatiques | CENTRE SOCIAL ET CULTUREL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778"/>
            <a:stretch/>
          </p:blipFill>
          <p:spPr bwMode="auto">
            <a:xfrm>
              <a:off x="2570017" y="4732922"/>
              <a:ext cx="1171377" cy="802272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37" name="Connecteur droit avec flèche 36"/>
          <p:cNvCxnSpPr>
            <a:stCxn id="4" idx="2"/>
          </p:cNvCxnSpPr>
          <p:nvPr/>
        </p:nvCxnSpPr>
        <p:spPr>
          <a:xfrm>
            <a:off x="9585112" y="2591021"/>
            <a:ext cx="0" cy="665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e 58"/>
          <p:cNvGrpSpPr/>
          <p:nvPr/>
        </p:nvGrpSpPr>
        <p:grpSpPr>
          <a:xfrm>
            <a:off x="4851253" y="3701843"/>
            <a:ext cx="7061043" cy="2701421"/>
            <a:chOff x="4851253" y="3701843"/>
            <a:chExt cx="7061043" cy="2701421"/>
          </a:xfrm>
        </p:grpSpPr>
        <p:sp>
          <p:nvSpPr>
            <p:cNvPr id="21" name="ZoneTexte 20"/>
            <p:cNvSpPr txBox="1"/>
            <p:nvPr/>
          </p:nvSpPr>
          <p:spPr>
            <a:xfrm>
              <a:off x="4851253" y="4800897"/>
              <a:ext cx="1435691" cy="584775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Equipe</a:t>
              </a:r>
            </a:p>
            <a:p>
              <a:r>
                <a:rPr lang="fr-FR" sz="1600" dirty="0" smtClean="0"/>
                <a:t>Opérationnelle</a:t>
              </a:r>
              <a:endParaRPr lang="fr-FR" sz="16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807227" y="4798019"/>
              <a:ext cx="1435691" cy="584775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Equipe</a:t>
              </a:r>
            </a:p>
            <a:p>
              <a:r>
                <a:rPr lang="fr-FR" sz="1600" dirty="0" smtClean="0"/>
                <a:t>Opérationnelle</a:t>
              </a:r>
              <a:endParaRPr lang="fr-FR" sz="16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8763201" y="4819250"/>
              <a:ext cx="1435691" cy="584775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Equipe</a:t>
              </a:r>
            </a:p>
            <a:p>
              <a:r>
                <a:rPr lang="fr-FR" sz="1600" dirty="0" smtClean="0"/>
                <a:t>Opérationnelle</a:t>
              </a:r>
              <a:endParaRPr lang="fr-FR" sz="1600" dirty="0"/>
            </a:p>
          </p:txBody>
        </p:sp>
        <p:cxnSp>
          <p:nvCxnSpPr>
            <p:cNvPr id="39" name="Connecteur en angle 38"/>
            <p:cNvCxnSpPr>
              <a:endCxn id="21" idx="0"/>
            </p:cNvCxnSpPr>
            <p:nvPr/>
          </p:nvCxnSpPr>
          <p:spPr>
            <a:xfrm rot="10800000" flipV="1">
              <a:off x="5569100" y="3701843"/>
              <a:ext cx="2673819" cy="1099053"/>
            </a:xfrm>
            <a:prstGeom prst="bentConnector2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>
              <a:stCxn id="9" idx="2"/>
            </p:cNvCxnSpPr>
            <p:nvPr/>
          </p:nvCxnSpPr>
          <p:spPr>
            <a:xfrm>
              <a:off x="9621406" y="4117341"/>
              <a:ext cx="0" cy="69532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en angle 42"/>
            <p:cNvCxnSpPr>
              <a:endCxn id="25" idx="0"/>
            </p:cNvCxnSpPr>
            <p:nvPr/>
          </p:nvCxnSpPr>
          <p:spPr>
            <a:xfrm rot="5400000">
              <a:off x="7406656" y="3961756"/>
              <a:ext cx="954681" cy="717845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10640972" y="4146807"/>
              <a:ext cx="0" cy="62009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en angle 48"/>
            <p:cNvCxnSpPr>
              <a:stCxn id="21" idx="2"/>
            </p:cNvCxnSpPr>
            <p:nvPr/>
          </p:nvCxnSpPr>
          <p:spPr>
            <a:xfrm rot="16200000" flipH="1">
              <a:off x="6363944" y="4590826"/>
              <a:ext cx="725206" cy="2314897"/>
            </a:xfrm>
            <a:prstGeom prst="bentConnector2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e 57"/>
            <p:cNvGrpSpPr/>
            <p:nvPr/>
          </p:nvGrpSpPr>
          <p:grpSpPr>
            <a:xfrm>
              <a:off x="7883996" y="4819250"/>
              <a:ext cx="4028300" cy="1584014"/>
              <a:chOff x="7883996" y="4819250"/>
              <a:chExt cx="4028300" cy="1584014"/>
            </a:xfrm>
          </p:grpSpPr>
          <p:sp>
            <p:nvSpPr>
              <p:cNvPr id="24" name="ZoneTexte 23"/>
              <p:cNvSpPr txBox="1"/>
              <p:nvPr/>
            </p:nvSpPr>
            <p:spPr>
              <a:xfrm>
                <a:off x="10476605" y="4819250"/>
                <a:ext cx="1435691" cy="584775"/>
              </a:xfrm>
              <a:prstGeom prst="rect">
                <a:avLst/>
              </a:prstGeom>
              <a:noFill/>
              <a:ln w="28575">
                <a:solidFill>
                  <a:srgbClr val="06A2C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/>
                  <a:t>Equipe</a:t>
                </a:r>
              </a:p>
              <a:p>
                <a:r>
                  <a:rPr lang="fr-FR" sz="1600" dirty="0" smtClean="0"/>
                  <a:t>Opérationnelle</a:t>
                </a:r>
                <a:endParaRPr lang="fr-FR" sz="1600" dirty="0"/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7883996" y="5818489"/>
                <a:ext cx="1435691" cy="584775"/>
              </a:xfrm>
              <a:prstGeom prst="rect">
                <a:avLst/>
              </a:prstGeom>
              <a:noFill/>
              <a:ln w="28575">
                <a:solidFill>
                  <a:srgbClr val="06A2C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/>
                  <a:t>Equipe</a:t>
                </a:r>
              </a:p>
              <a:p>
                <a:r>
                  <a:rPr lang="fr-FR" sz="1600" dirty="0" smtClean="0"/>
                  <a:t>technique</a:t>
                </a:r>
                <a:endParaRPr lang="fr-FR" sz="1600" dirty="0"/>
              </a:p>
            </p:txBody>
          </p:sp>
          <p:cxnSp>
            <p:nvCxnSpPr>
              <p:cNvPr id="51" name="Connecteur en angle 50"/>
              <p:cNvCxnSpPr>
                <a:stCxn id="24" idx="2"/>
                <a:endCxn id="35" idx="3"/>
              </p:cNvCxnSpPr>
              <p:nvPr/>
            </p:nvCxnSpPr>
            <p:spPr>
              <a:xfrm rot="5400000">
                <a:off x="9903643" y="4820069"/>
                <a:ext cx="706852" cy="1874764"/>
              </a:xfrm>
              <a:prstGeom prst="bentConnector2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Connecteur en angle 52"/>
            <p:cNvCxnSpPr>
              <a:stCxn id="25" idx="2"/>
            </p:cNvCxnSpPr>
            <p:nvPr/>
          </p:nvCxnSpPr>
          <p:spPr>
            <a:xfrm rot="16200000" flipH="1">
              <a:off x="7475934" y="5431932"/>
              <a:ext cx="457200" cy="358923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en angle 54"/>
            <p:cNvCxnSpPr/>
            <p:nvPr/>
          </p:nvCxnSpPr>
          <p:spPr>
            <a:xfrm rot="5400000">
              <a:off x="8834213" y="5171656"/>
              <a:ext cx="414464" cy="879205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4486275" y="3286345"/>
            <a:ext cx="7705725" cy="33716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06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etwork engineer and it administrator 2x2 design concept set of network diagnostics users support and server maintenance elements vector illustration - 59676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9436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e 55"/>
          <p:cNvGrpSpPr/>
          <p:nvPr/>
        </p:nvGrpSpPr>
        <p:grpSpPr>
          <a:xfrm>
            <a:off x="23945" y="2757421"/>
            <a:ext cx="11997943" cy="1477207"/>
            <a:chOff x="68330" y="2745708"/>
            <a:chExt cx="11997943" cy="1477207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4"/>
            <a:srcRect b="26458"/>
            <a:stretch/>
          </p:blipFill>
          <p:spPr>
            <a:xfrm>
              <a:off x="7857208" y="2761092"/>
              <a:ext cx="1382714" cy="1016832"/>
            </a:xfrm>
            <a:prstGeom prst="rect">
              <a:avLst/>
            </a:prstGeom>
          </p:spPr>
        </p:pic>
        <p:sp>
          <p:nvSpPr>
            <p:cNvPr id="40" name="ZoneTexte 39"/>
            <p:cNvSpPr txBox="1"/>
            <p:nvPr/>
          </p:nvSpPr>
          <p:spPr>
            <a:xfrm>
              <a:off x="10039775" y="2792709"/>
              <a:ext cx="2026498" cy="1091653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BE" sz="1600" dirty="0" smtClean="0"/>
                <a:t>Acquisition du degré de compétence pour poursuivre leur traitement à domicile  </a:t>
              </a:r>
              <a:endParaRPr lang="fr-BE" sz="1600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8330" y="2745708"/>
              <a:ext cx="4434503" cy="1077218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fr-BE" sz="1600" dirty="0" smtClean="0"/>
                <a:t>E-educator expérimente une nouvelle technique d’apprentissage sur le 1</a:t>
              </a:r>
              <a:r>
                <a:rPr lang="fr-BE" sz="1600" baseline="30000" dirty="0" smtClean="0"/>
                <a:t>ier</a:t>
              </a:r>
              <a:r>
                <a:rPr lang="fr-BE" sz="1600" dirty="0" smtClean="0"/>
                <a:t>  groupe  de patients.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fr-BE" sz="1600" dirty="0" smtClean="0"/>
                <a:t> Elargit son portefeuille de compétence  </a:t>
              </a:r>
              <a:endParaRPr lang="fr-BE" sz="1600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82957" y="3834577"/>
              <a:ext cx="4428601" cy="351241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BE" sz="1600" dirty="0" smtClean="0"/>
                <a:t>Certification</a:t>
              </a:r>
              <a:endParaRPr lang="fr-BE" sz="1600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341144" y="3863151"/>
              <a:ext cx="1813622" cy="338554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BE" sz="1600" dirty="0" smtClean="0"/>
                <a:t>E-Educator</a:t>
              </a:r>
              <a:endParaRPr lang="fr-BE" sz="1600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7579726" y="3884361"/>
              <a:ext cx="2214614" cy="338554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BE" sz="1600" dirty="0" smtClean="0"/>
                <a:t>1</a:t>
              </a:r>
              <a:r>
                <a:rPr lang="fr-BE" sz="1600" baseline="30000" dirty="0" smtClean="0"/>
                <a:t>er</a:t>
              </a:r>
              <a:r>
                <a:rPr lang="fr-BE" sz="1600" dirty="0" smtClean="0"/>
                <a:t> groupe patient</a:t>
              </a:r>
              <a:endParaRPr lang="fr-BE" sz="1600" dirty="0"/>
            </a:p>
          </p:txBody>
        </p:sp>
      </p:grpSp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266700" y="51263"/>
            <a:ext cx="10148888" cy="1157149"/>
          </a:xfrm>
        </p:spPr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Phasage de l’étude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77056" y="1138502"/>
            <a:ext cx="11124477" cy="1562931"/>
            <a:chOff x="77056" y="1138502"/>
            <a:chExt cx="11124477" cy="1562931"/>
          </a:xfrm>
        </p:grpSpPr>
        <p:sp>
          <p:nvSpPr>
            <p:cNvPr id="13" name="ZoneTexte 12"/>
            <p:cNvSpPr txBox="1"/>
            <p:nvPr/>
          </p:nvSpPr>
          <p:spPr>
            <a:xfrm>
              <a:off x="5272703" y="1487485"/>
              <a:ext cx="2756976" cy="830997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Equipe Opérationnelle accompagne et soutient l’équipe educator </a:t>
              </a:r>
              <a:endParaRPr lang="fr-FR" sz="1600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77056" y="1459820"/>
              <a:ext cx="4434503" cy="830997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BE" sz="1600" dirty="0" smtClean="0"/>
                <a:t>Phases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fr-BE" sz="1600" dirty="0" smtClean="0"/>
                <a:t>Expérimentation (30 semaines)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fr-BE" sz="1600" dirty="0" smtClean="0"/>
                <a:t>Préparation pérennisation (30 semaines)</a:t>
              </a:r>
              <a:endParaRPr lang="fr-BE" sz="1600" dirty="0"/>
            </a:p>
          </p:txBody>
        </p:sp>
        <p:grpSp>
          <p:nvGrpSpPr>
            <p:cNvPr id="34" name="Groupe 33"/>
            <p:cNvGrpSpPr/>
            <p:nvPr/>
          </p:nvGrpSpPr>
          <p:grpSpPr>
            <a:xfrm>
              <a:off x="9874965" y="1138502"/>
              <a:ext cx="1326568" cy="1562931"/>
              <a:chOff x="5817181" y="2352980"/>
              <a:chExt cx="1326568" cy="1562931"/>
            </a:xfrm>
          </p:grpSpPr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7181" y="2352980"/>
                <a:ext cx="716968" cy="953331"/>
              </a:xfrm>
              <a:prstGeom prst="rect">
                <a:avLst/>
              </a:prstGeom>
              <a:solidFill>
                <a:srgbClr val="A3A3A3"/>
              </a:solidFill>
              <a:ln w="28575">
                <a:solidFill>
                  <a:srgbClr val="A3A3A3"/>
                </a:solidFill>
              </a:ln>
            </p:spPr>
          </p:pic>
          <p:pic>
            <p:nvPicPr>
              <p:cNvPr id="60" name="Image 5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9581" y="2505380"/>
                <a:ext cx="716968" cy="953331"/>
              </a:xfrm>
              <a:prstGeom prst="rect">
                <a:avLst/>
              </a:prstGeom>
              <a:solidFill>
                <a:srgbClr val="A3A3A3"/>
              </a:solidFill>
              <a:ln w="28575">
                <a:solidFill>
                  <a:srgbClr val="A3A3A3"/>
                </a:solidFill>
              </a:ln>
            </p:spPr>
          </p:pic>
          <p:pic>
            <p:nvPicPr>
              <p:cNvPr id="61" name="Image 6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1981" y="2657780"/>
                <a:ext cx="716968" cy="953331"/>
              </a:xfrm>
              <a:prstGeom prst="rect">
                <a:avLst/>
              </a:prstGeom>
              <a:solidFill>
                <a:srgbClr val="A3A3A3"/>
              </a:solidFill>
              <a:ln w="28575">
                <a:solidFill>
                  <a:srgbClr val="A3A3A3"/>
                </a:solidFill>
              </a:ln>
            </p:spPr>
          </p:pic>
          <p:pic>
            <p:nvPicPr>
              <p:cNvPr id="62" name="Image 6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4381" y="2810180"/>
                <a:ext cx="716968" cy="953331"/>
              </a:xfrm>
              <a:prstGeom prst="rect">
                <a:avLst/>
              </a:prstGeom>
              <a:solidFill>
                <a:srgbClr val="A3A3A3"/>
              </a:solidFill>
              <a:ln w="28575">
                <a:solidFill>
                  <a:srgbClr val="A3A3A3"/>
                </a:solidFill>
              </a:ln>
            </p:spPr>
          </p:pic>
          <p:pic>
            <p:nvPicPr>
              <p:cNvPr id="63" name="Image 6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6781" y="2962580"/>
                <a:ext cx="716968" cy="953331"/>
              </a:xfrm>
              <a:prstGeom prst="rect">
                <a:avLst/>
              </a:prstGeom>
              <a:solidFill>
                <a:srgbClr val="A3A3A3"/>
              </a:solidFill>
              <a:ln w="28575">
                <a:solidFill>
                  <a:srgbClr val="A3A3A3"/>
                </a:solidFill>
              </a:ln>
            </p:spPr>
          </p:pic>
        </p:grpSp>
        <p:cxnSp>
          <p:nvCxnSpPr>
            <p:cNvPr id="37" name="Connecteur droit avec flèche 36"/>
            <p:cNvCxnSpPr>
              <a:stCxn id="13" idx="3"/>
            </p:cNvCxnSpPr>
            <p:nvPr/>
          </p:nvCxnSpPr>
          <p:spPr>
            <a:xfrm>
              <a:off x="8029679" y="1902984"/>
              <a:ext cx="1711739" cy="1698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/>
          <p:cNvGrpSpPr/>
          <p:nvPr/>
        </p:nvGrpSpPr>
        <p:grpSpPr>
          <a:xfrm>
            <a:off x="41050" y="4427488"/>
            <a:ext cx="12150950" cy="2213495"/>
            <a:chOff x="41050" y="4427488"/>
            <a:chExt cx="12150950" cy="2213495"/>
          </a:xfrm>
        </p:grpSpPr>
        <p:pic>
          <p:nvPicPr>
            <p:cNvPr id="8" name="Espace réservé du contenu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47486" y="4933938"/>
              <a:ext cx="890039" cy="756849"/>
            </a:xfrm>
            <a:prstGeom prst="rect">
              <a:avLst/>
            </a:prstGeom>
            <a:solidFill>
              <a:srgbClr val="A3A3A3"/>
            </a:solidFill>
            <a:ln w="38100">
              <a:solidFill>
                <a:srgbClr val="A3A3A3"/>
              </a:solidFill>
            </a:ln>
          </p:spPr>
        </p:pic>
        <p:sp>
          <p:nvSpPr>
            <p:cNvPr id="39" name="ZoneTexte 38"/>
            <p:cNvSpPr txBox="1"/>
            <p:nvPr/>
          </p:nvSpPr>
          <p:spPr>
            <a:xfrm>
              <a:off x="68330" y="4427488"/>
              <a:ext cx="4443227" cy="1077218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3"/>
              </a:pPr>
              <a:r>
                <a:rPr lang="fr-BE" sz="1600" dirty="0" smtClean="0"/>
                <a:t>E-educator se prépare à diversifier son public (</a:t>
              </a:r>
              <a:r>
                <a:rPr lang="fr-BE" sz="1600" b="1" dirty="0" smtClean="0"/>
                <a:t>ses pairs</a:t>
              </a:r>
              <a:r>
                <a:rPr lang="fr-BE" sz="1600" dirty="0" smtClean="0"/>
                <a:t>) en formant un 2</a:t>
              </a:r>
              <a:r>
                <a:rPr lang="fr-BE" sz="1600" baseline="30000" dirty="0" smtClean="0"/>
                <a:t>ième</a:t>
              </a:r>
              <a:r>
                <a:rPr lang="fr-BE" sz="1600" dirty="0" smtClean="0"/>
                <a:t> groupe de patients. </a:t>
              </a:r>
            </a:p>
            <a:p>
              <a:pPr marL="342900" indent="-342900">
                <a:buFont typeface="+mj-lt"/>
                <a:buAutoNum type="arabicPeriod" startAt="3"/>
              </a:pPr>
              <a:r>
                <a:rPr lang="fr-BE" sz="1600" dirty="0" smtClean="0"/>
                <a:t>Renforce son </a:t>
              </a:r>
              <a:r>
                <a:rPr lang="fr-BE" sz="1600" dirty="0"/>
                <a:t>portefeuille de compétence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5317153" y="6281235"/>
              <a:ext cx="1813622" cy="338554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BE" sz="1600" dirty="0" smtClean="0"/>
                <a:t>E-Educator</a:t>
              </a:r>
              <a:r>
                <a:rPr lang="fr-BE" sz="1600" b="1" dirty="0" smtClean="0"/>
                <a:t>+</a:t>
              </a:r>
              <a:endParaRPr lang="fr-BE" sz="1600" b="1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7658459" y="6281235"/>
              <a:ext cx="2214614" cy="338554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BE" sz="1600" dirty="0" smtClean="0"/>
                <a:t>2</a:t>
              </a:r>
              <a:r>
                <a:rPr lang="fr-BE" sz="1600" baseline="30000" dirty="0" smtClean="0"/>
                <a:t>ième</a:t>
              </a:r>
              <a:r>
                <a:rPr lang="fr-BE" sz="1600" dirty="0" smtClean="0"/>
                <a:t> groupe patient</a:t>
              </a:r>
              <a:endParaRPr lang="fr-BE" sz="1600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41050" y="6254206"/>
              <a:ext cx="3989432" cy="338554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BE" sz="1600" dirty="0" smtClean="0"/>
                <a:t>Certification</a:t>
              </a:r>
              <a:endParaRPr lang="fr-BE" sz="1600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0233449" y="4797986"/>
              <a:ext cx="1813622" cy="338554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BE" sz="1600" dirty="0" smtClean="0"/>
                <a:t>E-Patient</a:t>
              </a:r>
              <a:endParaRPr lang="fr-BE" sz="1600" dirty="0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10165502" y="5563765"/>
              <a:ext cx="2026498" cy="1077218"/>
            </a:xfrm>
            <a:prstGeom prst="rect">
              <a:avLst/>
            </a:prstGeom>
            <a:noFill/>
            <a:ln w="28575">
              <a:solidFill>
                <a:srgbClr val="06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BE" sz="1600" dirty="0" smtClean="0"/>
                <a:t>Acquisition du degré de compétence pour poursuivre leur traitement à domicile  </a:t>
              </a:r>
              <a:endParaRPr lang="fr-BE" sz="1600" dirty="0"/>
            </a:p>
          </p:txBody>
        </p:sp>
        <p:pic>
          <p:nvPicPr>
            <p:cNvPr id="71" name="Image 70"/>
            <p:cNvPicPr>
              <a:picLocks noChangeAspect="1"/>
            </p:cNvPicPr>
            <p:nvPr/>
          </p:nvPicPr>
          <p:blipFill rotWithShape="1">
            <a:blip r:embed="rId4"/>
            <a:srcRect b="26458"/>
            <a:stretch/>
          </p:blipFill>
          <p:spPr>
            <a:xfrm>
              <a:off x="7902587" y="4764661"/>
              <a:ext cx="1382714" cy="1003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30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quatre flèches 2"/>
          <p:cNvSpPr>
            <a:spLocks noChangeAspect="1"/>
          </p:cNvSpPr>
          <p:nvPr/>
        </p:nvSpPr>
        <p:spPr>
          <a:xfrm>
            <a:off x="4623206" y="2750316"/>
            <a:ext cx="2688012" cy="2363211"/>
          </a:xfrm>
          <a:prstGeom prst="quadArrowCallout">
            <a:avLst/>
          </a:prstGeom>
          <a:solidFill>
            <a:srgbClr val="5EA4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119155" y="3858034"/>
            <a:ext cx="150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PRAGMA-TIC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021" y="1604108"/>
            <a:ext cx="719937" cy="114462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803785" y="1211131"/>
            <a:ext cx="2413394" cy="369332"/>
          </a:xfrm>
          <a:prstGeom prst="rect">
            <a:avLst/>
          </a:prstGeom>
          <a:solidFill>
            <a:srgbClr val="FF8636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Médecin investigateur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501970" y="1766778"/>
            <a:ext cx="1986116" cy="738664"/>
          </a:xfrm>
          <a:prstGeom prst="rect">
            <a:avLst/>
          </a:prstGeom>
          <a:solidFill>
            <a:srgbClr val="FF863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Valide la participation du patient et fournit des recommandations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398868" y="1868389"/>
            <a:ext cx="1986116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Sollicite l’e-educator 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981786" y="3803432"/>
            <a:ext cx="2311546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Accompagne le patient dans son apprentissage en ligne et en présentiel : 1h/semaine 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8992266" y="1858074"/>
            <a:ext cx="266321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5 e-educators 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758317" y="2902837"/>
            <a:ext cx="2971524" cy="1169551"/>
          </a:xfrm>
          <a:prstGeom prst="rect">
            <a:avLst/>
          </a:prstGeom>
          <a:solidFill>
            <a:srgbClr val="FF8636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Clarifie le consentement éclairé.</a:t>
            </a:r>
          </a:p>
          <a:p>
            <a:r>
              <a:rPr lang="fr-FR" sz="1400" dirty="0" smtClean="0"/>
              <a:t>Réalise le bilan de compétence</a:t>
            </a:r>
          </a:p>
          <a:p>
            <a:r>
              <a:rPr lang="fr-FR" sz="1400" dirty="0" smtClean="0"/>
              <a:t>Dispense les formations </a:t>
            </a:r>
          </a:p>
          <a:p>
            <a:r>
              <a:rPr lang="fr-FR" sz="1400" dirty="0" smtClean="0"/>
              <a:t>Vérifie les acquis </a:t>
            </a:r>
          </a:p>
          <a:p>
            <a:r>
              <a:rPr lang="fr-FR" sz="1400" dirty="0" smtClean="0"/>
              <a:t>Certifie les compétences du  patient </a:t>
            </a:r>
            <a:endParaRPr lang="fr-FR" sz="1400" dirty="0"/>
          </a:p>
        </p:txBody>
      </p:sp>
      <p:cxnSp>
        <p:nvCxnSpPr>
          <p:cNvPr id="30" name="Connecteur droit avec flèche 29"/>
          <p:cNvCxnSpPr>
            <a:stCxn id="11" idx="3"/>
          </p:cNvCxnSpPr>
          <p:nvPr/>
        </p:nvCxnSpPr>
        <p:spPr>
          <a:xfrm>
            <a:off x="8488086" y="2136110"/>
            <a:ext cx="5041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0153255" y="4303325"/>
            <a:ext cx="1502222" cy="707991"/>
          </a:xfrm>
          <a:prstGeom prst="rect">
            <a:avLst/>
          </a:prstGeom>
          <a:solidFill>
            <a:srgbClr val="A3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/>
              <a:t>Gagne  en qualité de relation et de  suivi</a:t>
            </a:r>
            <a:endParaRPr lang="fr-FR" sz="1200" dirty="0"/>
          </a:p>
        </p:txBody>
      </p:sp>
      <p:sp>
        <p:nvSpPr>
          <p:cNvPr id="32" name="ZoneTexte 31"/>
          <p:cNvSpPr txBox="1"/>
          <p:nvPr/>
        </p:nvSpPr>
        <p:spPr>
          <a:xfrm>
            <a:off x="8548116" y="5547978"/>
            <a:ext cx="297152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Propose un suivi à distance et le programme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4803785" y="5282935"/>
            <a:ext cx="2413394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Signe le consentement éclairé</a:t>
            </a:r>
            <a:endParaRPr lang="fr-FR" sz="1400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850" y="5977399"/>
            <a:ext cx="475369" cy="880601"/>
          </a:xfrm>
          <a:prstGeom prst="rect">
            <a:avLst/>
          </a:prstGeom>
        </p:spPr>
      </p:pic>
      <p:pic>
        <p:nvPicPr>
          <p:cNvPr id="27" name="Image 26" descr="Santé - Ikanbi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725" y="4123323"/>
            <a:ext cx="1906656" cy="1247042"/>
          </a:xfrm>
          <a:prstGeom prst="rect">
            <a:avLst/>
          </a:prstGeom>
          <a:noFill/>
          <a:ln w="28575">
            <a:solidFill>
              <a:srgbClr val="A3A3A3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08009" y="3500888"/>
            <a:ext cx="1907474" cy="1143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82398" y="5366925"/>
            <a:ext cx="200551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Forme le patient à l’outil digital</a:t>
            </a:r>
            <a:endParaRPr lang="fr-FR" sz="1400" dirty="0"/>
          </a:p>
        </p:txBody>
      </p:sp>
      <p:pic>
        <p:nvPicPr>
          <p:cNvPr id="37" name="Image 36" descr="Covid 19 : La BID et l'ITFC lancent une plateforme d'apprentissage en ligne  - Digital Business Afric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14" y="4941296"/>
            <a:ext cx="2001917" cy="97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33348" y="1775216"/>
            <a:ext cx="1567587" cy="2677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Expérimente le matériel didactique et l’adapte à réalité du terrain.</a:t>
            </a:r>
          </a:p>
          <a:p>
            <a:r>
              <a:rPr lang="fr-FR" sz="1400" dirty="0"/>
              <a:t>Planifie et organise ses </a:t>
            </a:r>
            <a:r>
              <a:rPr lang="fr-FR" sz="1400" dirty="0" smtClean="0"/>
              <a:t>formations et fournit l’agenda au patient  </a:t>
            </a:r>
            <a:endParaRPr lang="fr-FR" sz="1400" dirty="0"/>
          </a:p>
          <a:p>
            <a:r>
              <a:rPr lang="fr-FR" sz="1400" dirty="0" smtClean="0"/>
              <a:t>Partage de bonnes pratiques  avec mes pairs</a:t>
            </a:r>
            <a:endParaRPr lang="fr-FR" sz="1400" dirty="0"/>
          </a:p>
        </p:txBody>
      </p:sp>
      <p:sp>
        <p:nvSpPr>
          <p:cNvPr id="46" name="Flèche vers le bas 45"/>
          <p:cNvSpPr/>
          <p:nvPr/>
        </p:nvSpPr>
        <p:spPr>
          <a:xfrm>
            <a:off x="5816261" y="5663821"/>
            <a:ext cx="194221" cy="265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flèche verticale 15"/>
          <p:cNvSpPr/>
          <p:nvPr/>
        </p:nvSpPr>
        <p:spPr>
          <a:xfrm>
            <a:off x="9555955" y="2165851"/>
            <a:ext cx="477923" cy="736986"/>
          </a:xfrm>
          <a:prstGeom prst="upDownArrow">
            <a:avLst/>
          </a:prstGeom>
          <a:solidFill>
            <a:srgbClr val="FF863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69768" y="-6745"/>
            <a:ext cx="11372257" cy="1325563"/>
          </a:xfrm>
        </p:spPr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Déroulement de chaque phase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2090" y="2361861"/>
            <a:ext cx="716968" cy="953331"/>
          </a:xfrm>
          <a:prstGeom prst="rect">
            <a:avLst/>
          </a:prstGeom>
          <a:solidFill>
            <a:srgbClr val="A3A3A3"/>
          </a:solidFill>
          <a:ln w="28575">
            <a:solidFill>
              <a:srgbClr val="A3A3A3"/>
            </a:solidFill>
          </a:ln>
        </p:spPr>
      </p:pic>
    </p:spTree>
    <p:extLst>
      <p:ext uri="{BB962C8B-B14F-4D97-AF65-F5344CB8AC3E}">
        <p14:creationId xmlns:p14="http://schemas.microsoft.com/office/powerpoint/2010/main" val="39518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9" grpId="0" animBg="1"/>
      <p:bldP spid="23" grpId="0" animBg="1"/>
      <p:bldP spid="26" grpId="0" animBg="1"/>
      <p:bldP spid="31" grpId="0" animBg="1"/>
      <p:bldP spid="32" grpId="0" animBg="1"/>
      <p:bldP spid="33" grpId="0" animBg="1"/>
      <p:bldP spid="29" grpId="0" animBg="1"/>
      <p:bldP spid="4" grpId="0" animBg="1"/>
      <p:bldP spid="46" grpId="0" animBg="1"/>
      <p:bldP spid="1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Pragma-TIC en pratique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Recherches/Pratiques</a:t>
            </a:r>
            <a:r>
              <a:rPr lang="fr-FR" dirty="0" smtClean="0"/>
              <a:t> </a:t>
            </a:r>
          </a:p>
          <a:p>
            <a:pPr marL="0" indent="0" algn="ctr">
              <a:buNone/>
            </a:pPr>
            <a:r>
              <a:rPr lang="fr-FR" dirty="0" smtClean="0"/>
              <a:t>= </a:t>
            </a:r>
          </a:p>
          <a:p>
            <a:pPr marL="0" indent="0" algn="ctr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Pragma-TIC</a:t>
            </a:r>
          </a:p>
          <a:p>
            <a:r>
              <a:rPr lang="fr-FR" dirty="0" smtClean="0"/>
              <a:t>Cyberespace </a:t>
            </a:r>
          </a:p>
          <a:p>
            <a:r>
              <a:rPr lang="fr-FR" dirty="0" smtClean="0"/>
              <a:t>Plateforme d’apprentissage </a:t>
            </a:r>
          </a:p>
          <a:p>
            <a:r>
              <a:rPr lang="fr-FR" dirty="0" smtClean="0"/>
              <a:t>Méthode blended-learning </a:t>
            </a:r>
          </a:p>
          <a:p>
            <a:r>
              <a:rPr lang="fr-FR" dirty="0" smtClean="0"/>
              <a:t>Matériel didactique et pédagogique</a:t>
            </a:r>
          </a:p>
          <a:p>
            <a:r>
              <a:rPr lang="fr-FR" dirty="0" smtClean="0"/>
              <a:t>Étude</a:t>
            </a:r>
          </a:p>
          <a:p>
            <a:r>
              <a:rPr lang="fr-FR" dirty="0" smtClean="0"/>
              <a:t>Transférabilité à d’autres publics ou projets</a:t>
            </a:r>
          </a:p>
          <a:p>
            <a:pPr marL="0" indent="0" algn="ctr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Publics visés</a:t>
            </a:r>
          </a:p>
          <a:p>
            <a:r>
              <a:rPr lang="fr-FR" dirty="0" smtClean="0"/>
              <a:t>Personnel de 1</a:t>
            </a:r>
            <a:r>
              <a:rPr lang="fr-FR" baseline="30000" dirty="0" smtClean="0"/>
              <a:t>ière</a:t>
            </a:r>
            <a:r>
              <a:rPr lang="fr-FR" dirty="0" smtClean="0"/>
              <a:t> ligne</a:t>
            </a:r>
          </a:p>
          <a:p>
            <a:r>
              <a:rPr lang="fr-FR" dirty="0" smtClean="0"/>
              <a:t>Patient chronique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26" y="2249905"/>
            <a:ext cx="2911642" cy="29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1438</Words>
  <Application>Microsoft Office PowerPoint</Application>
  <PresentationFormat>Grand écran</PresentationFormat>
  <Paragraphs>216</Paragraphs>
  <Slides>19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Thème Office</vt:lpstr>
      <vt:lpstr>Kick-off lancement étude Pragma-TIC, l’hôpital du futur s’invite au domicile du patient  nécessite votre    COOPERATION  </vt:lpstr>
      <vt:lpstr>Objectif de cette présentation</vt:lpstr>
      <vt:lpstr>Ceci n’est malheureusement pas de la fiction…</vt:lpstr>
      <vt:lpstr>Le patient à domicile </vt:lpstr>
      <vt:lpstr> Objectifs de Pragma-TIC</vt:lpstr>
      <vt:lpstr>Pragma-TIC : Consortium </vt:lpstr>
      <vt:lpstr>Phasage de l’étude</vt:lpstr>
      <vt:lpstr>Déroulement de chaque phase </vt:lpstr>
      <vt:lpstr>Pragma-TIC en pratique</vt:lpstr>
      <vt:lpstr>Pragma-TIC : votre contribution permettra d’anticiper  sa pérennisation nécessitant </vt:lpstr>
      <vt:lpstr>E-educator: rôle capital</vt:lpstr>
      <vt:lpstr>Prérequis obligatoires   </vt:lpstr>
      <vt:lpstr>Matériel didactique et pédagogique</vt:lpstr>
      <vt:lpstr>Référentiel : compétences à développer</vt:lpstr>
      <vt:lpstr>Programme des apprentissages </vt:lpstr>
      <vt:lpstr>Fiche : Plan de la formation </vt:lpstr>
      <vt:lpstr>Planning : phase pilote  </vt:lpstr>
      <vt:lpstr>Planning : phase consolidation </vt:lpstr>
      <vt:lpstr>Conclusion</vt:lpstr>
    </vt:vector>
  </TitlesOfParts>
  <Company>CHU de Liege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DEFRERE Patricia</dc:creator>
  <cp:lastModifiedBy>DEFRERE Patricia</cp:lastModifiedBy>
  <cp:revision>7</cp:revision>
  <dcterms:created xsi:type="dcterms:W3CDTF">2022-08-22T14:26:55Z</dcterms:created>
  <dcterms:modified xsi:type="dcterms:W3CDTF">2022-08-23T07:13:07Z</dcterms:modified>
</cp:coreProperties>
</file>